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7"/>
  </p:notesMasterIdLst>
  <p:sldIdLst>
    <p:sldId id="269" r:id="rId2"/>
    <p:sldId id="270" r:id="rId3"/>
    <p:sldId id="271" r:id="rId4"/>
    <p:sldId id="272" r:id="rId5"/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255" r:id="rId19"/>
    <p:sldId id="916" r:id="rId20"/>
    <p:sldId id="2220" r:id="rId21"/>
    <p:sldId id="2254" r:id="rId22"/>
    <p:sldId id="2246" r:id="rId23"/>
    <p:sldId id="2249" r:id="rId24"/>
    <p:sldId id="2247" r:id="rId25"/>
    <p:sldId id="2248" r:id="rId26"/>
    <p:sldId id="2251" r:id="rId27"/>
    <p:sldId id="2252" r:id="rId28"/>
    <p:sldId id="2245" r:id="rId29"/>
    <p:sldId id="2191" r:id="rId30"/>
    <p:sldId id="2222" r:id="rId31"/>
    <p:sldId id="2240" r:id="rId32"/>
    <p:sldId id="2253" r:id="rId33"/>
    <p:sldId id="2256" r:id="rId34"/>
    <p:sldId id="2257" r:id="rId35"/>
    <p:sldId id="2258" r:id="rId36"/>
  </p:sldIdLst>
  <p:sldSz cx="18288000" cy="10287000"/>
  <p:notesSz cx="6858000" cy="9144000"/>
  <p:embeddedFontLst>
    <p:embeddedFont>
      <p:font typeface="Canva Sans Bold" panose="020B0604020202020204" charset="0"/>
      <p:regular r:id="rId38"/>
    </p:embeddedFont>
    <p:embeddedFont>
      <p:font typeface="IBM Plex Sans" panose="020B0503050203000203" pitchFamily="34" charset="0"/>
      <p:regular r:id="rId39"/>
      <p:bold r:id="rId40"/>
      <p:italic r:id="rId41"/>
      <p:boldItalic r:id="rId42"/>
    </p:embeddedFont>
    <p:embeddedFont>
      <p:font typeface="League Gothic" panose="020B0604020202020204" charset="0"/>
      <p:regular r:id="rId43"/>
    </p:embeddedFont>
    <p:embeddedFont>
      <p:font typeface="Proxima Nova" panose="020B0604020202020204" charset="0"/>
      <p:regular r:id="rId44"/>
    </p:embeddedFont>
    <p:embeddedFont>
      <p:font typeface="Proxima Nova Bold" panose="020B0604020202020204" charset="0"/>
      <p:regular r:id="rId45"/>
    </p:embeddedFont>
    <p:embeddedFont>
      <p:font typeface="Proxima Nova Heavy" panose="020B0604020202020204" charset="0"/>
      <p:regular r:id="rId46"/>
    </p:embeddedFont>
    <p:embeddedFont>
      <p:font typeface="Roboto" panose="02000000000000000000" pitchFamily="2" charset="0"/>
      <p:regular r:id="rId47"/>
    </p:embeddedFont>
    <p:embeddedFont>
      <p:font typeface="Tw Cen MT" panose="020B0602020104020603" pitchFamily="34" charset="0"/>
      <p:regular r:id="rId48"/>
      <p:bold r:id="rId49"/>
      <p:italic r:id="rId50"/>
      <p:boldItalic r:id="rId5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7B7336-DBD3-408E-9C14-8F230D8BB562}" v="35" dt="2026-06-10T17:00:38.9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239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font" Target="fonts/font13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56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font" Target="fonts/font1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font" Target="fonts/font4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2.fntdata"/><Relationship Id="rId57" Type="http://schemas.microsoft.com/office/2015/10/relationships/revisionInfo" Target="revisionInfo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5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ela DeFaria" userId="9946c45d-80f1-4b45-8fe9-83d9ced3b599" providerId="ADAL" clId="{CC6774EF-6C2A-4756-BE01-9B2DF78505C3}"/>
    <pc:docChg chg="undo custSel addSld delSld modSld sldOrd">
      <pc:chgData name="Marcela DeFaria" userId="9946c45d-80f1-4b45-8fe9-83d9ced3b599" providerId="ADAL" clId="{CC6774EF-6C2A-4756-BE01-9B2DF78505C3}" dt="2026-06-10T17:16:12.496" v="935" actId="1076"/>
      <pc:docMkLst>
        <pc:docMk/>
      </pc:docMkLst>
      <pc:sldChg chg="modNotes">
        <pc:chgData name="Marcela DeFaria" userId="9946c45d-80f1-4b45-8fe9-83d9ced3b599" providerId="ADAL" clId="{CC6774EF-6C2A-4756-BE01-9B2DF78505C3}" dt="2026-06-10T16:59:57.703" v="904"/>
        <pc:sldMkLst>
          <pc:docMk/>
          <pc:sldMk cId="0" sldId="257"/>
        </pc:sldMkLst>
      </pc:sldChg>
      <pc:sldChg chg="modNotes">
        <pc:chgData name="Marcela DeFaria" userId="9946c45d-80f1-4b45-8fe9-83d9ced3b599" providerId="ADAL" clId="{CC6774EF-6C2A-4756-BE01-9B2DF78505C3}" dt="2026-06-10T16:59:57.703" v="904"/>
        <pc:sldMkLst>
          <pc:docMk/>
          <pc:sldMk cId="0" sldId="258"/>
        </pc:sldMkLst>
      </pc:sldChg>
      <pc:sldChg chg="modNotes">
        <pc:chgData name="Marcela DeFaria" userId="9946c45d-80f1-4b45-8fe9-83d9ced3b599" providerId="ADAL" clId="{CC6774EF-6C2A-4756-BE01-9B2DF78505C3}" dt="2026-06-10T16:59:57.703" v="904"/>
        <pc:sldMkLst>
          <pc:docMk/>
          <pc:sldMk cId="0" sldId="259"/>
        </pc:sldMkLst>
      </pc:sldChg>
      <pc:sldChg chg="modNotes">
        <pc:chgData name="Marcela DeFaria" userId="9946c45d-80f1-4b45-8fe9-83d9ced3b599" providerId="ADAL" clId="{CC6774EF-6C2A-4756-BE01-9B2DF78505C3}" dt="2026-06-10T16:59:57.703" v="904"/>
        <pc:sldMkLst>
          <pc:docMk/>
          <pc:sldMk cId="0" sldId="263"/>
        </pc:sldMkLst>
      </pc:sldChg>
      <pc:sldChg chg="modNotes">
        <pc:chgData name="Marcela DeFaria" userId="9946c45d-80f1-4b45-8fe9-83d9ced3b599" providerId="ADAL" clId="{CC6774EF-6C2A-4756-BE01-9B2DF78505C3}" dt="2026-06-10T16:59:57.703" v="904"/>
        <pc:sldMkLst>
          <pc:docMk/>
          <pc:sldMk cId="0" sldId="264"/>
        </pc:sldMkLst>
      </pc:sldChg>
      <pc:sldChg chg="modNotes">
        <pc:chgData name="Marcela DeFaria" userId="9946c45d-80f1-4b45-8fe9-83d9ced3b599" providerId="ADAL" clId="{CC6774EF-6C2A-4756-BE01-9B2DF78505C3}" dt="2026-06-10T16:59:57.703" v="904"/>
        <pc:sldMkLst>
          <pc:docMk/>
          <pc:sldMk cId="0" sldId="265"/>
        </pc:sldMkLst>
      </pc:sldChg>
      <pc:sldChg chg="modNotes">
        <pc:chgData name="Marcela DeFaria" userId="9946c45d-80f1-4b45-8fe9-83d9ced3b599" providerId="ADAL" clId="{CC6774EF-6C2A-4756-BE01-9B2DF78505C3}" dt="2026-06-10T16:59:57.703" v="904"/>
        <pc:sldMkLst>
          <pc:docMk/>
          <pc:sldMk cId="0" sldId="266"/>
        </pc:sldMkLst>
      </pc:sldChg>
      <pc:sldChg chg="modNotes">
        <pc:chgData name="Marcela DeFaria" userId="9946c45d-80f1-4b45-8fe9-83d9ced3b599" providerId="ADAL" clId="{CC6774EF-6C2A-4756-BE01-9B2DF78505C3}" dt="2026-06-10T16:59:57.703" v="904"/>
        <pc:sldMkLst>
          <pc:docMk/>
          <pc:sldMk cId="0" sldId="267"/>
        </pc:sldMkLst>
      </pc:sldChg>
      <pc:sldChg chg="modNotes">
        <pc:chgData name="Marcela DeFaria" userId="9946c45d-80f1-4b45-8fe9-83d9ced3b599" providerId="ADAL" clId="{CC6774EF-6C2A-4756-BE01-9B2DF78505C3}" dt="2026-06-10T16:59:57.703" v="904"/>
        <pc:sldMkLst>
          <pc:docMk/>
          <pc:sldMk cId="0" sldId="268"/>
        </pc:sldMkLst>
      </pc:sldChg>
      <pc:sldChg chg="modSp mod">
        <pc:chgData name="Marcela DeFaria" userId="9946c45d-80f1-4b45-8fe9-83d9ced3b599" providerId="ADAL" clId="{CC6774EF-6C2A-4756-BE01-9B2DF78505C3}" dt="2026-06-10T17:01:21.171" v="933" actId="14100"/>
        <pc:sldMkLst>
          <pc:docMk/>
          <pc:sldMk cId="1823100089" sldId="271"/>
        </pc:sldMkLst>
        <pc:spChg chg="mod">
          <ac:chgData name="Marcela DeFaria" userId="9946c45d-80f1-4b45-8fe9-83d9ced3b599" providerId="ADAL" clId="{CC6774EF-6C2A-4756-BE01-9B2DF78505C3}" dt="2026-06-10T17:01:05.617" v="931" actId="20577"/>
          <ac:spMkLst>
            <pc:docMk/>
            <pc:sldMk cId="1823100089" sldId="271"/>
            <ac:spMk id="12" creationId="{E31D8041-6B6D-E9B1-C62F-D6DE633AEB17}"/>
          </ac:spMkLst>
        </pc:spChg>
        <pc:picChg chg="mod">
          <ac:chgData name="Marcela DeFaria" userId="9946c45d-80f1-4b45-8fe9-83d9ced3b599" providerId="ADAL" clId="{CC6774EF-6C2A-4756-BE01-9B2DF78505C3}" dt="2026-06-10T17:01:21.171" v="933" actId="14100"/>
          <ac:picMkLst>
            <pc:docMk/>
            <pc:sldMk cId="1823100089" sldId="271"/>
            <ac:picMk id="5" creationId="{A8AD10CA-21D0-970B-BA7C-865FB6E84379}"/>
          </ac:picMkLst>
        </pc:picChg>
      </pc:sldChg>
      <pc:sldChg chg="modSp mod">
        <pc:chgData name="Marcela DeFaria" userId="9946c45d-80f1-4b45-8fe9-83d9ced3b599" providerId="ADAL" clId="{CC6774EF-6C2A-4756-BE01-9B2DF78505C3}" dt="2026-06-10T17:00:48.972" v="917" actId="1076"/>
        <pc:sldMkLst>
          <pc:docMk/>
          <pc:sldMk cId="2498784862" sldId="272"/>
        </pc:sldMkLst>
        <pc:spChg chg="mod">
          <ac:chgData name="Marcela DeFaria" userId="9946c45d-80f1-4b45-8fe9-83d9ced3b599" providerId="ADAL" clId="{CC6774EF-6C2A-4756-BE01-9B2DF78505C3}" dt="2026-06-10T17:00:36.630" v="914" actId="1076"/>
          <ac:spMkLst>
            <pc:docMk/>
            <pc:sldMk cId="2498784862" sldId="272"/>
            <ac:spMk id="2" creationId="{CA4CEAEE-CCB2-A41B-62F3-B4647EF347FE}"/>
          </ac:spMkLst>
        </pc:spChg>
        <pc:spChg chg="mod">
          <ac:chgData name="Marcela DeFaria" userId="9946c45d-80f1-4b45-8fe9-83d9ced3b599" providerId="ADAL" clId="{CC6774EF-6C2A-4756-BE01-9B2DF78505C3}" dt="2026-06-10T17:00:41.983" v="916" actId="1076"/>
          <ac:spMkLst>
            <pc:docMk/>
            <pc:sldMk cId="2498784862" sldId="272"/>
            <ac:spMk id="12" creationId="{90EB204D-3050-F49A-0876-E83121FB75EB}"/>
          </ac:spMkLst>
        </pc:spChg>
        <pc:picChg chg="mod">
          <ac:chgData name="Marcela DeFaria" userId="9946c45d-80f1-4b45-8fe9-83d9ced3b599" providerId="ADAL" clId="{CC6774EF-6C2A-4756-BE01-9B2DF78505C3}" dt="2026-06-10T17:00:48.972" v="917" actId="1076"/>
          <ac:picMkLst>
            <pc:docMk/>
            <pc:sldMk cId="2498784862" sldId="272"/>
            <ac:picMk id="3" creationId="{6DC7EFF3-B41C-7E69-FB38-98FC6DEA5F7E}"/>
          </ac:picMkLst>
        </pc:picChg>
        <pc:picChg chg="mod">
          <ac:chgData name="Marcela DeFaria" userId="9946c45d-80f1-4b45-8fe9-83d9ced3b599" providerId="ADAL" clId="{CC6774EF-6C2A-4756-BE01-9B2DF78505C3}" dt="2026-06-10T17:00:38.997" v="915" actId="1076"/>
          <ac:picMkLst>
            <pc:docMk/>
            <pc:sldMk cId="2498784862" sldId="272"/>
            <ac:picMk id="2050" creationId="{24B963D8-EF1C-9A1A-A056-A020C3E2B501}"/>
          </ac:picMkLst>
        </pc:picChg>
      </pc:sldChg>
      <pc:sldChg chg="add ord">
        <pc:chgData name="Marcela DeFaria" userId="9946c45d-80f1-4b45-8fe9-83d9ced3b599" providerId="ADAL" clId="{CC6774EF-6C2A-4756-BE01-9B2DF78505C3}" dt="2026-06-10T16:40:36.493" v="4"/>
        <pc:sldMkLst>
          <pc:docMk/>
          <pc:sldMk cId="1800198270" sldId="916"/>
        </pc:sldMkLst>
      </pc:sldChg>
      <pc:sldChg chg="new del">
        <pc:chgData name="Marcela DeFaria" userId="9946c45d-80f1-4b45-8fe9-83d9ced3b599" providerId="ADAL" clId="{CC6774EF-6C2A-4756-BE01-9B2DF78505C3}" dt="2026-06-10T16:41:16.185" v="16" actId="2696"/>
        <pc:sldMkLst>
          <pc:docMk/>
          <pc:sldMk cId="2228157572" sldId="917"/>
        </pc:sldMkLst>
      </pc:sldChg>
      <pc:sldChg chg="add">
        <pc:chgData name="Marcela DeFaria" userId="9946c45d-80f1-4b45-8fe9-83d9ced3b599" providerId="ADAL" clId="{CC6774EF-6C2A-4756-BE01-9B2DF78505C3}" dt="2026-06-10T16:41:07.225" v="13"/>
        <pc:sldMkLst>
          <pc:docMk/>
          <pc:sldMk cId="4096654269" sldId="2191"/>
        </pc:sldMkLst>
      </pc:sldChg>
      <pc:sldChg chg="add ord modNotes">
        <pc:chgData name="Marcela DeFaria" userId="9946c45d-80f1-4b45-8fe9-83d9ced3b599" providerId="ADAL" clId="{CC6774EF-6C2A-4756-BE01-9B2DF78505C3}" dt="2026-06-10T16:40:47.364" v="10"/>
        <pc:sldMkLst>
          <pc:docMk/>
          <pc:sldMk cId="1486619861" sldId="2220"/>
        </pc:sldMkLst>
      </pc:sldChg>
      <pc:sldChg chg="add del">
        <pc:chgData name="Marcela DeFaria" userId="9946c45d-80f1-4b45-8fe9-83d9ced3b599" providerId="ADAL" clId="{CC6774EF-6C2A-4756-BE01-9B2DF78505C3}" dt="2026-06-10T16:41:00.387" v="12" actId="47"/>
        <pc:sldMkLst>
          <pc:docMk/>
          <pc:sldMk cId="2276224611" sldId="2221"/>
        </pc:sldMkLst>
      </pc:sldChg>
      <pc:sldChg chg="add del">
        <pc:chgData name="Marcela DeFaria" userId="9946c45d-80f1-4b45-8fe9-83d9ced3b599" providerId="ADAL" clId="{CC6774EF-6C2A-4756-BE01-9B2DF78505C3}" dt="2026-06-10T16:41:19.613" v="17" actId="2696"/>
        <pc:sldMkLst>
          <pc:docMk/>
          <pc:sldMk cId="2487370092" sldId="2221"/>
        </pc:sldMkLst>
      </pc:sldChg>
      <pc:sldChg chg="add">
        <pc:chgData name="Marcela DeFaria" userId="9946c45d-80f1-4b45-8fe9-83d9ced3b599" providerId="ADAL" clId="{CC6774EF-6C2A-4756-BE01-9B2DF78505C3}" dt="2026-06-10T16:41:07.225" v="13"/>
        <pc:sldMkLst>
          <pc:docMk/>
          <pc:sldMk cId="744620034" sldId="2222"/>
        </pc:sldMkLst>
      </pc:sldChg>
      <pc:sldChg chg="add modNotes">
        <pc:chgData name="Marcela DeFaria" userId="9946c45d-80f1-4b45-8fe9-83d9ced3b599" providerId="ADAL" clId="{CC6774EF-6C2A-4756-BE01-9B2DF78505C3}" dt="2026-06-10T16:41:07.270" v="15"/>
        <pc:sldMkLst>
          <pc:docMk/>
          <pc:sldMk cId="1858126096" sldId="2240"/>
        </pc:sldMkLst>
      </pc:sldChg>
      <pc:sldChg chg="add">
        <pc:chgData name="Marcela DeFaria" userId="9946c45d-80f1-4b45-8fe9-83d9ced3b599" providerId="ADAL" clId="{CC6774EF-6C2A-4756-BE01-9B2DF78505C3}" dt="2026-06-10T16:41:07.225" v="13"/>
        <pc:sldMkLst>
          <pc:docMk/>
          <pc:sldMk cId="388115263" sldId="2245"/>
        </pc:sldMkLst>
      </pc:sldChg>
      <pc:sldChg chg="add">
        <pc:chgData name="Marcela DeFaria" userId="9946c45d-80f1-4b45-8fe9-83d9ced3b599" providerId="ADAL" clId="{CC6774EF-6C2A-4756-BE01-9B2DF78505C3}" dt="2026-06-10T16:41:07.225" v="13"/>
        <pc:sldMkLst>
          <pc:docMk/>
          <pc:sldMk cId="3983712292" sldId="2246"/>
        </pc:sldMkLst>
      </pc:sldChg>
      <pc:sldChg chg="add">
        <pc:chgData name="Marcela DeFaria" userId="9946c45d-80f1-4b45-8fe9-83d9ced3b599" providerId="ADAL" clId="{CC6774EF-6C2A-4756-BE01-9B2DF78505C3}" dt="2026-06-10T16:41:07.225" v="13"/>
        <pc:sldMkLst>
          <pc:docMk/>
          <pc:sldMk cId="4126122174" sldId="2247"/>
        </pc:sldMkLst>
      </pc:sldChg>
      <pc:sldChg chg="add">
        <pc:chgData name="Marcela DeFaria" userId="9946c45d-80f1-4b45-8fe9-83d9ced3b599" providerId="ADAL" clId="{CC6774EF-6C2A-4756-BE01-9B2DF78505C3}" dt="2026-06-10T16:41:07.225" v="13"/>
        <pc:sldMkLst>
          <pc:docMk/>
          <pc:sldMk cId="891098794" sldId="2248"/>
        </pc:sldMkLst>
      </pc:sldChg>
      <pc:sldChg chg="add modNotes">
        <pc:chgData name="Marcela DeFaria" userId="9946c45d-80f1-4b45-8fe9-83d9ced3b599" providerId="ADAL" clId="{CC6774EF-6C2A-4756-BE01-9B2DF78505C3}" dt="2026-06-10T16:41:07.269" v="14"/>
        <pc:sldMkLst>
          <pc:docMk/>
          <pc:sldMk cId="3195824311" sldId="2249"/>
        </pc:sldMkLst>
      </pc:sldChg>
      <pc:sldChg chg="add">
        <pc:chgData name="Marcela DeFaria" userId="9946c45d-80f1-4b45-8fe9-83d9ced3b599" providerId="ADAL" clId="{CC6774EF-6C2A-4756-BE01-9B2DF78505C3}" dt="2026-06-10T16:41:07.225" v="13"/>
        <pc:sldMkLst>
          <pc:docMk/>
          <pc:sldMk cId="2248169521" sldId="2251"/>
        </pc:sldMkLst>
      </pc:sldChg>
      <pc:sldChg chg="add">
        <pc:chgData name="Marcela DeFaria" userId="9946c45d-80f1-4b45-8fe9-83d9ced3b599" providerId="ADAL" clId="{CC6774EF-6C2A-4756-BE01-9B2DF78505C3}" dt="2026-06-10T16:41:07.225" v="13"/>
        <pc:sldMkLst>
          <pc:docMk/>
          <pc:sldMk cId="3907518876" sldId="2252"/>
        </pc:sldMkLst>
      </pc:sldChg>
      <pc:sldChg chg="add">
        <pc:chgData name="Marcela DeFaria" userId="9946c45d-80f1-4b45-8fe9-83d9ced3b599" providerId="ADAL" clId="{CC6774EF-6C2A-4756-BE01-9B2DF78505C3}" dt="2026-06-10T16:41:07.225" v="13"/>
        <pc:sldMkLst>
          <pc:docMk/>
          <pc:sldMk cId="3139509198" sldId="2253"/>
        </pc:sldMkLst>
      </pc:sldChg>
      <pc:sldChg chg="add">
        <pc:chgData name="Marcela DeFaria" userId="9946c45d-80f1-4b45-8fe9-83d9ced3b599" providerId="ADAL" clId="{CC6774EF-6C2A-4756-BE01-9B2DF78505C3}" dt="2026-06-10T16:41:07.225" v="13"/>
        <pc:sldMkLst>
          <pc:docMk/>
          <pc:sldMk cId="4121152206" sldId="2254"/>
        </pc:sldMkLst>
      </pc:sldChg>
      <pc:sldChg chg="addSp delSp modSp add mod">
        <pc:chgData name="Marcela DeFaria" userId="9946c45d-80f1-4b45-8fe9-83d9ced3b599" providerId="ADAL" clId="{CC6774EF-6C2A-4756-BE01-9B2DF78505C3}" dt="2026-06-10T16:47:11.779" v="141" actId="1076"/>
        <pc:sldMkLst>
          <pc:docMk/>
          <pc:sldMk cId="1845709007" sldId="2255"/>
        </pc:sldMkLst>
        <pc:spChg chg="mod">
          <ac:chgData name="Marcela DeFaria" userId="9946c45d-80f1-4b45-8fe9-83d9ced3b599" providerId="ADAL" clId="{CC6774EF-6C2A-4756-BE01-9B2DF78505C3}" dt="2026-06-10T16:45:40.473" v="123" actId="1076"/>
          <ac:spMkLst>
            <pc:docMk/>
            <pc:sldMk cId="1845709007" sldId="2255"/>
            <ac:spMk id="2" creationId="{18AE97CE-F9E4-96FE-020C-FB9030BFE9E2}"/>
          </ac:spMkLst>
        </pc:spChg>
        <pc:spChg chg="add">
          <ac:chgData name="Marcela DeFaria" userId="9946c45d-80f1-4b45-8fe9-83d9ced3b599" providerId="ADAL" clId="{CC6774EF-6C2A-4756-BE01-9B2DF78505C3}" dt="2026-06-10T16:43:05.390" v="20"/>
          <ac:spMkLst>
            <pc:docMk/>
            <pc:sldMk cId="1845709007" sldId="2255"/>
            <ac:spMk id="4" creationId="{2BDCC67E-82BA-83B0-30FF-23116F0F7E4E}"/>
          </ac:spMkLst>
        </pc:spChg>
        <pc:spChg chg="add del">
          <ac:chgData name="Marcela DeFaria" userId="9946c45d-80f1-4b45-8fe9-83d9ced3b599" providerId="ADAL" clId="{CC6774EF-6C2A-4756-BE01-9B2DF78505C3}" dt="2026-06-10T16:43:13.960" v="22" actId="478"/>
          <ac:spMkLst>
            <pc:docMk/>
            <pc:sldMk cId="1845709007" sldId="2255"/>
            <ac:spMk id="6" creationId="{86B350B5-9C36-757A-A020-79D473D2D97C}"/>
          </ac:spMkLst>
        </pc:spChg>
        <pc:spChg chg="mod">
          <ac:chgData name="Marcela DeFaria" userId="9946c45d-80f1-4b45-8fe9-83d9ced3b599" providerId="ADAL" clId="{CC6774EF-6C2A-4756-BE01-9B2DF78505C3}" dt="2026-06-10T16:46:53.719" v="134" actId="1076"/>
          <ac:spMkLst>
            <pc:docMk/>
            <pc:sldMk cId="1845709007" sldId="2255"/>
            <ac:spMk id="9" creationId="{308D752C-E992-505C-8EBF-5FF00401013C}"/>
          </ac:spMkLst>
        </pc:spChg>
        <pc:spChg chg="add del">
          <ac:chgData name="Marcela DeFaria" userId="9946c45d-80f1-4b45-8fe9-83d9ced3b599" providerId="ADAL" clId="{CC6774EF-6C2A-4756-BE01-9B2DF78505C3}" dt="2026-06-10T16:44:11.931" v="61" actId="478"/>
          <ac:spMkLst>
            <pc:docMk/>
            <pc:sldMk cId="1845709007" sldId="2255"/>
            <ac:spMk id="11" creationId="{5453C76B-DE3C-E057-9678-87B5D4516979}"/>
          </ac:spMkLst>
        </pc:spChg>
        <pc:spChg chg="mod">
          <ac:chgData name="Marcela DeFaria" userId="9946c45d-80f1-4b45-8fe9-83d9ced3b599" providerId="ADAL" clId="{CC6774EF-6C2A-4756-BE01-9B2DF78505C3}" dt="2026-06-10T16:47:06.315" v="139" actId="1076"/>
          <ac:spMkLst>
            <pc:docMk/>
            <pc:sldMk cId="1845709007" sldId="2255"/>
            <ac:spMk id="12" creationId="{D5EAA8E7-9C4B-5581-AC0E-EA753C7B6C85}"/>
          </ac:spMkLst>
        </pc:spChg>
        <pc:picChg chg="del">
          <ac:chgData name="Marcela DeFaria" userId="9946c45d-80f1-4b45-8fe9-83d9ced3b599" providerId="ADAL" clId="{CC6774EF-6C2A-4756-BE01-9B2DF78505C3}" dt="2026-06-10T16:44:27.859" v="65" actId="478"/>
          <ac:picMkLst>
            <pc:docMk/>
            <pc:sldMk cId="1845709007" sldId="2255"/>
            <ac:picMk id="3" creationId="{F8AEBA5D-8D45-240D-2DA0-6D5D0712F96B}"/>
          </ac:picMkLst>
        </pc:picChg>
        <pc:picChg chg="del">
          <ac:chgData name="Marcela DeFaria" userId="9946c45d-80f1-4b45-8fe9-83d9ced3b599" providerId="ADAL" clId="{CC6774EF-6C2A-4756-BE01-9B2DF78505C3}" dt="2026-06-10T16:43:04.422" v="19" actId="478"/>
          <ac:picMkLst>
            <pc:docMk/>
            <pc:sldMk cId="1845709007" sldId="2255"/>
            <ac:picMk id="5" creationId="{BED3CC53-DAFE-06AA-666F-BD60D69B118F}"/>
          </ac:picMkLst>
        </pc:picChg>
        <pc:picChg chg="del">
          <ac:chgData name="Marcela DeFaria" userId="9946c45d-80f1-4b45-8fe9-83d9ced3b599" providerId="ADAL" clId="{CC6774EF-6C2A-4756-BE01-9B2DF78505C3}" dt="2026-06-10T16:44:04.863" v="58" actId="478"/>
          <ac:picMkLst>
            <pc:docMk/>
            <pc:sldMk cId="1845709007" sldId="2255"/>
            <ac:picMk id="8" creationId="{97C1861A-EE4B-739E-34F9-F01C04760DD2}"/>
          </ac:picMkLst>
        </pc:picChg>
        <pc:picChg chg="add mod">
          <ac:chgData name="Marcela DeFaria" userId="9946c45d-80f1-4b45-8fe9-83d9ced3b599" providerId="ADAL" clId="{CC6774EF-6C2A-4756-BE01-9B2DF78505C3}" dt="2026-06-10T16:46:38.428" v="127" actId="1076"/>
          <ac:picMkLst>
            <pc:docMk/>
            <pc:sldMk cId="1845709007" sldId="2255"/>
            <ac:picMk id="10" creationId="{5E4EA7BB-2BCB-375B-C69A-2B555D318086}"/>
          </ac:picMkLst>
        </pc:picChg>
        <pc:picChg chg="add mod">
          <ac:chgData name="Marcela DeFaria" userId="9946c45d-80f1-4b45-8fe9-83d9ced3b599" providerId="ADAL" clId="{CC6774EF-6C2A-4756-BE01-9B2DF78505C3}" dt="2026-06-10T16:46:41.200" v="128" actId="1076"/>
          <ac:picMkLst>
            <pc:docMk/>
            <pc:sldMk cId="1845709007" sldId="2255"/>
            <ac:picMk id="14" creationId="{F1ED12D5-7F0D-1103-4164-94E26A0BDDD9}"/>
          </ac:picMkLst>
        </pc:picChg>
        <pc:picChg chg="add mod">
          <ac:chgData name="Marcela DeFaria" userId="9946c45d-80f1-4b45-8fe9-83d9ced3b599" providerId="ADAL" clId="{CC6774EF-6C2A-4756-BE01-9B2DF78505C3}" dt="2026-06-10T16:47:11.779" v="141" actId="1076"/>
          <ac:picMkLst>
            <pc:docMk/>
            <pc:sldMk cId="1845709007" sldId="2255"/>
            <ac:picMk id="16" creationId="{68B4BD60-1D4E-B994-5B94-0B79665F2A15}"/>
          </ac:picMkLst>
        </pc:picChg>
        <pc:picChg chg="del">
          <ac:chgData name="Marcela DeFaria" userId="9946c45d-80f1-4b45-8fe9-83d9ced3b599" providerId="ADAL" clId="{CC6774EF-6C2A-4756-BE01-9B2DF78505C3}" dt="2026-06-10T16:44:07.045" v="59" actId="478"/>
          <ac:picMkLst>
            <pc:docMk/>
            <pc:sldMk cId="1845709007" sldId="2255"/>
            <ac:picMk id="1026" creationId="{B0C75C45-DDE4-2683-5772-E0F055E2FACC}"/>
          </ac:picMkLst>
        </pc:picChg>
      </pc:sldChg>
      <pc:sldChg chg="addSp delSp modSp add mod ord">
        <pc:chgData name="Marcela DeFaria" userId="9946c45d-80f1-4b45-8fe9-83d9ced3b599" providerId="ADAL" clId="{CC6774EF-6C2A-4756-BE01-9B2DF78505C3}" dt="2026-06-10T16:51:28.663" v="462" actId="207"/>
        <pc:sldMkLst>
          <pc:docMk/>
          <pc:sldMk cId="347141577" sldId="2256"/>
        </pc:sldMkLst>
        <pc:spChg chg="mod">
          <ac:chgData name="Marcela DeFaria" userId="9946c45d-80f1-4b45-8fe9-83d9ced3b599" providerId="ADAL" clId="{CC6774EF-6C2A-4756-BE01-9B2DF78505C3}" dt="2026-06-10T16:47:51.315" v="167" actId="20577"/>
          <ac:spMkLst>
            <pc:docMk/>
            <pc:sldMk cId="347141577" sldId="2256"/>
            <ac:spMk id="2" creationId="{5F27B813-B7E2-62C0-1560-C27FDF964D51}"/>
          </ac:spMkLst>
        </pc:spChg>
        <pc:spChg chg="del">
          <ac:chgData name="Marcela DeFaria" userId="9946c45d-80f1-4b45-8fe9-83d9ced3b599" providerId="ADAL" clId="{CC6774EF-6C2A-4756-BE01-9B2DF78505C3}" dt="2026-06-10T16:47:54.572" v="169" actId="478"/>
          <ac:spMkLst>
            <pc:docMk/>
            <pc:sldMk cId="347141577" sldId="2256"/>
            <ac:spMk id="9" creationId="{D63C81F1-9854-6CE2-042C-60FA7F8E7393}"/>
          </ac:spMkLst>
        </pc:spChg>
        <pc:spChg chg="mod">
          <ac:chgData name="Marcela DeFaria" userId="9946c45d-80f1-4b45-8fe9-83d9ced3b599" providerId="ADAL" clId="{CC6774EF-6C2A-4756-BE01-9B2DF78505C3}" dt="2026-06-10T16:51:28.663" v="462" actId="207"/>
          <ac:spMkLst>
            <pc:docMk/>
            <pc:sldMk cId="347141577" sldId="2256"/>
            <ac:spMk id="12" creationId="{BE117C8E-D3CE-81E7-B6CB-AAD527A0439E}"/>
          </ac:spMkLst>
        </pc:spChg>
        <pc:picChg chg="mod">
          <ac:chgData name="Marcela DeFaria" userId="9946c45d-80f1-4b45-8fe9-83d9ced3b599" providerId="ADAL" clId="{CC6774EF-6C2A-4756-BE01-9B2DF78505C3}" dt="2026-06-10T16:48:20.869" v="180" actId="1076"/>
          <ac:picMkLst>
            <pc:docMk/>
            <pc:sldMk cId="347141577" sldId="2256"/>
            <ac:picMk id="3" creationId="{32719020-C132-F9CA-574F-D749132A3856}"/>
          </ac:picMkLst>
        </pc:picChg>
        <pc:picChg chg="del">
          <ac:chgData name="Marcela DeFaria" userId="9946c45d-80f1-4b45-8fe9-83d9ced3b599" providerId="ADAL" clId="{CC6774EF-6C2A-4756-BE01-9B2DF78505C3}" dt="2026-06-10T16:47:53.432" v="168" actId="478"/>
          <ac:picMkLst>
            <pc:docMk/>
            <pc:sldMk cId="347141577" sldId="2256"/>
            <ac:picMk id="5" creationId="{409FF55C-D0BE-708F-4592-908F1E9EE40C}"/>
          </ac:picMkLst>
        </pc:picChg>
        <pc:picChg chg="add mod">
          <ac:chgData name="Marcela DeFaria" userId="9946c45d-80f1-4b45-8fe9-83d9ced3b599" providerId="ADAL" clId="{CC6774EF-6C2A-4756-BE01-9B2DF78505C3}" dt="2026-06-10T16:48:13.098" v="178" actId="1076"/>
          <ac:picMkLst>
            <pc:docMk/>
            <pc:sldMk cId="347141577" sldId="2256"/>
            <ac:picMk id="6" creationId="{B96C4ECA-5EC0-C135-7F26-E823837182F4}"/>
          </ac:picMkLst>
        </pc:picChg>
        <pc:picChg chg="del">
          <ac:chgData name="Marcela DeFaria" userId="9946c45d-80f1-4b45-8fe9-83d9ced3b599" providerId="ADAL" clId="{CC6774EF-6C2A-4756-BE01-9B2DF78505C3}" dt="2026-06-10T16:47:55.211" v="170" actId="478"/>
          <ac:picMkLst>
            <pc:docMk/>
            <pc:sldMk cId="347141577" sldId="2256"/>
            <ac:picMk id="8" creationId="{7B02B4D7-1D35-D87C-6E93-BE0D245C49EC}"/>
          </ac:picMkLst>
        </pc:picChg>
        <pc:picChg chg="mod">
          <ac:chgData name="Marcela DeFaria" userId="9946c45d-80f1-4b45-8fe9-83d9ced3b599" providerId="ADAL" clId="{CC6774EF-6C2A-4756-BE01-9B2DF78505C3}" dt="2026-06-10T16:48:15.851" v="179" actId="1076"/>
          <ac:picMkLst>
            <pc:docMk/>
            <pc:sldMk cId="347141577" sldId="2256"/>
            <ac:picMk id="1026" creationId="{4CB8848D-9962-6E46-3D2B-7FB0D7741338}"/>
          </ac:picMkLst>
        </pc:picChg>
      </pc:sldChg>
      <pc:sldChg chg="addSp delSp modSp add mod">
        <pc:chgData name="Marcela DeFaria" userId="9946c45d-80f1-4b45-8fe9-83d9ced3b599" providerId="ADAL" clId="{CC6774EF-6C2A-4756-BE01-9B2DF78505C3}" dt="2026-06-10T16:53:43.258" v="551" actId="20577"/>
        <pc:sldMkLst>
          <pc:docMk/>
          <pc:sldMk cId="3055623043" sldId="2257"/>
        </pc:sldMkLst>
        <pc:spChg chg="mod">
          <ac:chgData name="Marcela DeFaria" userId="9946c45d-80f1-4b45-8fe9-83d9ced3b599" providerId="ADAL" clId="{CC6774EF-6C2A-4756-BE01-9B2DF78505C3}" dt="2026-06-10T16:53:43.258" v="551" actId="20577"/>
          <ac:spMkLst>
            <pc:docMk/>
            <pc:sldMk cId="3055623043" sldId="2257"/>
            <ac:spMk id="2" creationId="{386DB270-E2AB-30B7-6C99-1417949FEAF1}"/>
          </ac:spMkLst>
        </pc:spChg>
        <pc:spChg chg="add del mod">
          <ac:chgData name="Marcela DeFaria" userId="9946c45d-80f1-4b45-8fe9-83d9ced3b599" providerId="ADAL" clId="{CC6774EF-6C2A-4756-BE01-9B2DF78505C3}" dt="2026-06-10T16:53:26.496" v="548" actId="478"/>
          <ac:spMkLst>
            <pc:docMk/>
            <pc:sldMk cId="3055623043" sldId="2257"/>
            <ac:spMk id="4" creationId="{3E796AFD-303C-D7D8-1EE9-5FCEF5F48427}"/>
          </ac:spMkLst>
        </pc:spChg>
        <pc:spChg chg="del">
          <ac:chgData name="Marcela DeFaria" userId="9946c45d-80f1-4b45-8fe9-83d9ced3b599" providerId="ADAL" clId="{CC6774EF-6C2A-4756-BE01-9B2DF78505C3}" dt="2026-06-10T16:51:48.871" v="464" actId="478"/>
          <ac:spMkLst>
            <pc:docMk/>
            <pc:sldMk cId="3055623043" sldId="2257"/>
            <ac:spMk id="12" creationId="{E0EBC745-71E4-5FE6-2393-C99CDF7623B2}"/>
          </ac:spMkLst>
        </pc:spChg>
      </pc:sldChg>
      <pc:sldChg chg="addSp delSp modSp add mod">
        <pc:chgData name="Marcela DeFaria" userId="9946c45d-80f1-4b45-8fe9-83d9ced3b599" providerId="ADAL" clId="{CC6774EF-6C2A-4756-BE01-9B2DF78505C3}" dt="2026-06-10T17:16:12.496" v="935" actId="1076"/>
        <pc:sldMkLst>
          <pc:docMk/>
          <pc:sldMk cId="399537031" sldId="2258"/>
        </pc:sldMkLst>
        <pc:spChg chg="mod">
          <ac:chgData name="Marcela DeFaria" userId="9946c45d-80f1-4b45-8fe9-83d9ced3b599" providerId="ADAL" clId="{CC6774EF-6C2A-4756-BE01-9B2DF78505C3}" dt="2026-06-10T16:54:04.468" v="566" actId="1076"/>
          <ac:spMkLst>
            <pc:docMk/>
            <pc:sldMk cId="399537031" sldId="2258"/>
            <ac:spMk id="2" creationId="{9869138A-C92D-D442-8BB1-5735C6432910}"/>
          </ac:spMkLst>
        </pc:spChg>
        <pc:spChg chg="add del mod">
          <ac:chgData name="Marcela DeFaria" userId="9946c45d-80f1-4b45-8fe9-83d9ced3b599" providerId="ADAL" clId="{CC6774EF-6C2A-4756-BE01-9B2DF78505C3}" dt="2026-06-10T16:55:04.514" v="679" actId="478"/>
          <ac:spMkLst>
            <pc:docMk/>
            <pc:sldMk cId="399537031" sldId="2258"/>
            <ac:spMk id="4" creationId="{D3C4DD2E-E237-7D66-AF90-D5DED48768A5}"/>
          </ac:spMkLst>
        </pc:spChg>
        <pc:spChg chg="add mod">
          <ac:chgData name="Marcela DeFaria" userId="9946c45d-80f1-4b45-8fe9-83d9ced3b599" providerId="ADAL" clId="{CC6774EF-6C2A-4756-BE01-9B2DF78505C3}" dt="2026-06-10T16:57:53.304" v="889" actId="1076"/>
          <ac:spMkLst>
            <pc:docMk/>
            <pc:sldMk cId="399537031" sldId="2258"/>
            <ac:spMk id="5" creationId="{CFE293B0-7501-C794-F53B-5BEAACFDC1AF}"/>
          </ac:spMkLst>
        </pc:spChg>
        <pc:spChg chg="add mod">
          <ac:chgData name="Marcela DeFaria" userId="9946c45d-80f1-4b45-8fe9-83d9ced3b599" providerId="ADAL" clId="{CC6774EF-6C2A-4756-BE01-9B2DF78505C3}" dt="2026-06-10T16:58:59.179" v="902" actId="1076"/>
          <ac:spMkLst>
            <pc:docMk/>
            <pc:sldMk cId="399537031" sldId="2258"/>
            <ac:spMk id="7" creationId="{D2E22F64-E13E-64F6-636C-7A405C710AA5}"/>
          </ac:spMkLst>
        </pc:spChg>
        <pc:spChg chg="add mod">
          <ac:chgData name="Marcela DeFaria" userId="9946c45d-80f1-4b45-8fe9-83d9ced3b599" providerId="ADAL" clId="{CC6774EF-6C2A-4756-BE01-9B2DF78505C3}" dt="2026-06-10T16:58:18.193" v="895" actId="1076"/>
          <ac:spMkLst>
            <pc:docMk/>
            <pc:sldMk cId="399537031" sldId="2258"/>
            <ac:spMk id="8" creationId="{C6DED0C2-BD02-B860-E73C-C8432C9DD9D0}"/>
          </ac:spMkLst>
        </pc:spChg>
        <pc:picChg chg="mod">
          <ac:chgData name="Marcela DeFaria" userId="9946c45d-80f1-4b45-8fe9-83d9ced3b599" providerId="ADAL" clId="{CC6774EF-6C2A-4756-BE01-9B2DF78505C3}" dt="2026-06-10T17:16:12.496" v="935" actId="1076"/>
          <ac:picMkLst>
            <pc:docMk/>
            <pc:sldMk cId="399537031" sldId="2258"/>
            <ac:picMk id="3" creationId="{425118D8-5B56-9D08-E172-AAA716F034E6}"/>
          </ac:picMkLst>
        </pc:picChg>
        <pc:picChg chg="mod">
          <ac:chgData name="Marcela DeFaria" userId="9946c45d-80f1-4b45-8fe9-83d9ced3b599" providerId="ADAL" clId="{CC6774EF-6C2A-4756-BE01-9B2DF78505C3}" dt="2026-06-10T16:58:30.300" v="898" actId="1076"/>
          <ac:picMkLst>
            <pc:docMk/>
            <pc:sldMk cId="399537031" sldId="2258"/>
            <ac:picMk id="6" creationId="{E35717D5-2114-54A4-5738-F546BEBF94E9}"/>
          </ac:picMkLst>
        </pc:picChg>
        <pc:picChg chg="mod">
          <ac:chgData name="Marcela DeFaria" userId="9946c45d-80f1-4b45-8fe9-83d9ced3b599" providerId="ADAL" clId="{CC6774EF-6C2A-4756-BE01-9B2DF78505C3}" dt="2026-06-10T16:57:59.328" v="890" actId="1076"/>
          <ac:picMkLst>
            <pc:docMk/>
            <pc:sldMk cId="399537031" sldId="2258"/>
            <ac:picMk id="1026" creationId="{15D0FAED-38B0-0D8F-9613-ABDE81A10588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noFill/>
            <a:ln>
              <a:solidFill>
                <a:schemeClr val="accent1">
                  <a:lumMod val="75000"/>
                </a:schemeClr>
              </a:solidFill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>
                    <a:lumMod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335-4E4E-B226-5A76B69FB463}"/>
              </c:ext>
            </c:extLst>
          </c:dPt>
          <c:dLbls>
            <c:dLbl>
              <c:idx val="4"/>
              <c:layout>
                <c:manualLayout>
                  <c:x val="2.8835844054497805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>
                    <a:defRPr sz="1197" b="0" i="0" u="none" strike="noStrike" kern="1200" baseline="0">
                      <a:solidFill>
                        <a:schemeClr val="accent1">
                          <a:lumMod val="75000"/>
                        </a:schemeClr>
                      </a:solidFill>
                      <a:latin typeface="Tw Cen MT" panose="020B06020201040206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335-4E4E-B226-5A76B69FB4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Tw Cen MT" panose="020B06020201040206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Sheet1!$A$2:$A$57</c:f>
              <c:strCache>
                <c:ptCount val="56"/>
                <c:pt idx="0">
                  <c:v>Austin</c:v>
                </c:pt>
                <c:pt idx="1">
                  <c:v>Raleigh</c:v>
                </c:pt>
                <c:pt idx="2">
                  <c:v>Jacksonville</c:v>
                </c:pt>
                <c:pt idx="3">
                  <c:v>Dallas</c:v>
                </c:pt>
                <c:pt idx="4">
                  <c:v>Orlando</c:v>
                </c:pt>
                <c:pt idx="5">
                  <c:v>Houston</c:v>
                </c:pt>
                <c:pt idx="6">
                  <c:v>Charlotte</c:v>
                </c:pt>
                <c:pt idx="7">
                  <c:v>San Antonio</c:v>
                </c:pt>
                <c:pt idx="8">
                  <c:v>Nashville</c:v>
                </c:pt>
                <c:pt idx="9">
                  <c:v>Phoenix</c:v>
                </c:pt>
                <c:pt idx="10">
                  <c:v>Tampa</c:v>
                </c:pt>
                <c:pt idx="11">
                  <c:v>Las Vegas</c:v>
                </c:pt>
                <c:pt idx="12">
                  <c:v>Atlanta</c:v>
                </c:pt>
                <c:pt idx="13">
                  <c:v>Oklahoma City</c:v>
                </c:pt>
                <c:pt idx="14">
                  <c:v>Richmond</c:v>
                </c:pt>
                <c:pt idx="15">
                  <c:v>Indianapolis</c:v>
                </c:pt>
                <c:pt idx="16">
                  <c:v>Tulsa</c:v>
                </c:pt>
                <c:pt idx="17">
                  <c:v>Columbus</c:v>
                </c:pt>
                <c:pt idx="18">
                  <c:v>Denver</c:v>
                </c:pt>
                <c:pt idx="19">
                  <c:v>Miami</c:v>
                </c:pt>
                <c:pt idx="20">
                  <c:v>Salt Lake City</c:v>
                </c:pt>
                <c:pt idx="21">
                  <c:v>Riverside</c:v>
                </c:pt>
                <c:pt idx="22">
                  <c:v>Kansas City</c:v>
                </c:pt>
                <c:pt idx="23">
                  <c:v>Seattle</c:v>
                </c:pt>
                <c:pt idx="24">
                  <c:v>Fresno</c:v>
                </c:pt>
                <c:pt idx="25">
                  <c:v>Sacramento</c:v>
                </c:pt>
                <c:pt idx="26">
                  <c:v>Tucson</c:v>
                </c:pt>
                <c:pt idx="27">
                  <c:v>Washington</c:v>
                </c:pt>
                <c:pt idx="28">
                  <c:v>Louisville</c:v>
                </c:pt>
                <c:pt idx="29">
                  <c:v>Grand Rapids</c:v>
                </c:pt>
                <c:pt idx="30">
                  <c:v>Cincinnati, OH</c:v>
                </c:pt>
                <c:pt idx="31">
                  <c:v>Minneapolis</c:v>
                </c:pt>
                <c:pt idx="32">
                  <c:v>Providence</c:v>
                </c:pt>
                <c:pt idx="33">
                  <c:v>Boston</c:v>
                </c:pt>
                <c:pt idx="34">
                  <c:v>Hartford</c:v>
                </c:pt>
                <c:pt idx="35">
                  <c:v>Birmingham</c:v>
                </c:pt>
                <c:pt idx="36">
                  <c:v>Philadelphia</c:v>
                </c:pt>
                <c:pt idx="37">
                  <c:v>Portland</c:v>
                </c:pt>
                <c:pt idx="38">
                  <c:v>Virginia Beach</c:v>
                </c:pt>
                <c:pt idx="39">
                  <c:v>Baltimore</c:v>
                </c:pt>
                <c:pt idx="40">
                  <c:v>New York</c:v>
                </c:pt>
                <c:pt idx="41">
                  <c:v>Milwaukee</c:v>
                </c:pt>
                <c:pt idx="42">
                  <c:v>Detroit</c:v>
                </c:pt>
                <c:pt idx="43">
                  <c:v>Chicago</c:v>
                </c:pt>
                <c:pt idx="44">
                  <c:v>St Louis</c:v>
                </c:pt>
                <c:pt idx="45">
                  <c:v>Memphis</c:v>
                </c:pt>
                <c:pt idx="46">
                  <c:v>San Diego</c:v>
                </c:pt>
                <c:pt idx="47">
                  <c:v>San Jose</c:v>
                </c:pt>
                <c:pt idx="48">
                  <c:v>Rochester</c:v>
                </c:pt>
                <c:pt idx="49">
                  <c:v>Cleveland</c:v>
                </c:pt>
                <c:pt idx="50">
                  <c:v>Buffalo</c:v>
                </c:pt>
                <c:pt idx="51">
                  <c:v>Pittsburgh, PA</c:v>
                </c:pt>
                <c:pt idx="52">
                  <c:v>San Francisco</c:v>
                </c:pt>
                <c:pt idx="53">
                  <c:v>Los Angeles</c:v>
                </c:pt>
                <c:pt idx="54">
                  <c:v>Honolulu</c:v>
                </c:pt>
                <c:pt idx="55">
                  <c:v>New Orleans</c:v>
                </c:pt>
              </c:strCache>
            </c:strRef>
          </c:cat>
          <c:val>
            <c:numRef>
              <c:f>Sheet1!$B$2:$B$57</c:f>
              <c:numCache>
                <c:formatCode>0.0%</c:formatCode>
                <c:ptCount val="56"/>
                <c:pt idx="0">
                  <c:v>0.14783013509293852</c:v>
                </c:pt>
                <c:pt idx="1">
                  <c:v>0.12851884200439181</c:v>
                </c:pt>
                <c:pt idx="2">
                  <c:v>0.11186390860484899</c:v>
                </c:pt>
                <c:pt idx="3">
                  <c:v>0.10982334537005253</c:v>
                </c:pt>
                <c:pt idx="4">
                  <c:v>0.10634509525797382</c:v>
                </c:pt>
                <c:pt idx="5">
                  <c:v>0.10550713984325252</c:v>
                </c:pt>
                <c:pt idx="6">
                  <c:v>0.10477180763002025</c:v>
                </c:pt>
                <c:pt idx="7">
                  <c:v>9.957477146751334E-2</c:v>
                </c:pt>
                <c:pt idx="8">
                  <c:v>9.0832191576815394E-2</c:v>
                </c:pt>
                <c:pt idx="9">
                  <c:v>7.7843750998444747E-2</c:v>
                </c:pt>
                <c:pt idx="10">
                  <c:v>7.67216896011126E-2</c:v>
                </c:pt>
                <c:pt idx="11">
                  <c:v>6.2114870594754963E-2</c:v>
                </c:pt>
                <c:pt idx="12">
                  <c:v>6.1466728324547519E-2</c:v>
                </c:pt>
                <c:pt idx="13">
                  <c:v>6.1079587299137983E-2</c:v>
                </c:pt>
                <c:pt idx="14">
                  <c:v>5.6976094871908016E-2</c:v>
                </c:pt>
                <c:pt idx="15">
                  <c:v>5.5532718142886059E-2</c:v>
                </c:pt>
                <c:pt idx="16">
                  <c:v>5.3128539489624066E-2</c:v>
                </c:pt>
                <c:pt idx="17">
                  <c:v>4.8182604032694289E-2</c:v>
                </c:pt>
                <c:pt idx="18">
                  <c:v>4.326318833205739E-2</c:v>
                </c:pt>
                <c:pt idx="19">
                  <c:v>4.1174560698848173E-2</c:v>
                </c:pt>
                <c:pt idx="20">
                  <c:v>4.0096570737190543E-2</c:v>
                </c:pt>
                <c:pt idx="21">
                  <c:v>3.6376793799568194E-2</c:v>
                </c:pt>
                <c:pt idx="22">
                  <c:v>3.5865301316613619E-2</c:v>
                </c:pt>
                <c:pt idx="23">
                  <c:v>3.5612175478741487E-2</c:v>
                </c:pt>
                <c:pt idx="24">
                  <c:v>3.3018604727023941E-2</c:v>
                </c:pt>
                <c:pt idx="25">
                  <c:v>3.2690609766163344E-2</c:v>
                </c:pt>
                <c:pt idx="26">
                  <c:v>2.995310662612094E-2</c:v>
                </c:pt>
                <c:pt idx="27">
                  <c:v>2.97990309027754E-2</c:v>
                </c:pt>
                <c:pt idx="28">
                  <c:v>2.962738372810083E-2</c:v>
                </c:pt>
                <c:pt idx="29">
                  <c:v>2.9244886796931862E-2</c:v>
                </c:pt>
                <c:pt idx="30">
                  <c:v>2.8035580304598129E-2</c:v>
                </c:pt>
                <c:pt idx="31">
                  <c:v>2.7104506117706227E-2</c:v>
                </c:pt>
                <c:pt idx="32">
                  <c:v>1.8792808525561654E-2</c:v>
                </c:pt>
                <c:pt idx="33">
                  <c:v>1.810052300241935E-2</c:v>
                </c:pt>
                <c:pt idx="34">
                  <c:v>1.6940530179388704E-2</c:v>
                </c:pt>
                <c:pt idx="35">
                  <c:v>1.4512566151010646E-2</c:v>
                </c:pt>
                <c:pt idx="36">
                  <c:v>1.3460567847590157E-2</c:v>
                </c:pt>
                <c:pt idx="37">
                  <c:v>1.1711792019585714E-2</c:v>
                </c:pt>
                <c:pt idx="38">
                  <c:v>9.6378936180133556E-3</c:v>
                </c:pt>
                <c:pt idx="39">
                  <c:v>3.1180477503933101E-3</c:v>
                </c:pt>
                <c:pt idx="40">
                  <c:v>1.446368642759692E-3</c:v>
                </c:pt>
                <c:pt idx="41">
                  <c:v>1.5938946848374893E-4</c:v>
                </c:pt>
                <c:pt idx="42">
                  <c:v>-3.3353231438642118E-4</c:v>
                </c:pt>
                <c:pt idx="43">
                  <c:v>-2.1480930848093256E-3</c:v>
                </c:pt>
                <c:pt idx="44">
                  <c:v>-2.2833445946664529E-3</c:v>
                </c:pt>
                <c:pt idx="45">
                  <c:v>-2.9871468696648137E-3</c:v>
                </c:pt>
                <c:pt idx="46">
                  <c:v>-4.9717338739992869E-3</c:v>
                </c:pt>
                <c:pt idx="47">
                  <c:v>-8.0010837404441634E-3</c:v>
                </c:pt>
                <c:pt idx="48">
                  <c:v>-8.6580005312693296E-3</c:v>
                </c:pt>
                <c:pt idx="49">
                  <c:v>-9.1373795777827897E-3</c:v>
                </c:pt>
                <c:pt idx="50">
                  <c:v>-9.6358119011360904E-3</c:v>
                </c:pt>
                <c:pt idx="51">
                  <c:v>-1.4214568182225195E-2</c:v>
                </c:pt>
                <c:pt idx="52">
                  <c:v>-2.6003171036325552E-2</c:v>
                </c:pt>
                <c:pt idx="53">
                  <c:v>-2.7282118561938549E-2</c:v>
                </c:pt>
                <c:pt idx="54">
                  <c:v>-2.7349621841133924E-2</c:v>
                </c:pt>
                <c:pt idx="55">
                  <c:v>-3.6293032337347916E-2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35-4E4E-B226-5A76B69FB4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77769824"/>
        <c:axId val="1477779904"/>
      </c:barChart>
      <c:catAx>
        <c:axId val="1477769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Tw Cen MT" panose="020B0602020104020603" pitchFamily="34" charset="0"/>
                <a:ea typeface="+mn-ea"/>
                <a:cs typeface="+mn-cs"/>
              </a:defRPr>
            </a:pPr>
            <a:endParaRPr lang="en-US"/>
          </a:p>
        </c:txPr>
        <c:crossAx val="1477779904"/>
        <c:crosses val="autoZero"/>
        <c:auto val="1"/>
        <c:lblAlgn val="ctr"/>
        <c:lblOffset val="100"/>
        <c:noMultiLvlLbl val="0"/>
      </c:catAx>
      <c:valAx>
        <c:axId val="1477779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Tw Cen MT" panose="020B0602020104020603" pitchFamily="34" charset="0"/>
                <a:ea typeface="+mn-ea"/>
                <a:cs typeface="+mn-cs"/>
              </a:defRPr>
            </a:pPr>
            <a:endParaRPr lang="en-US"/>
          </a:p>
        </c:txPr>
        <c:crossAx val="1477769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noFill/>
            <a:ln>
              <a:solidFill>
                <a:srgbClr val="ED690E"/>
              </a:solidFill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ED690E"/>
              </a:solidFill>
              <a:ln>
                <a:solidFill>
                  <a:srgbClr val="ED690E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BB3B-45A3-87BD-E70389F8E70A}"/>
              </c:ext>
            </c:extLst>
          </c:dPt>
          <c:dPt>
            <c:idx val="4"/>
            <c:invertIfNegative val="0"/>
            <c:bubble3D val="0"/>
            <c:spPr>
              <a:noFill/>
              <a:ln>
                <a:solidFill>
                  <a:srgbClr val="ED690E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B3B-45A3-87BD-E70389F8E70A}"/>
              </c:ext>
            </c:extLst>
          </c:dPt>
          <c:dLbls>
            <c:dLbl>
              <c:idx val="2"/>
              <c:layout>
                <c:manualLayout>
                  <c:x val="3.5490269605535765E-2"/>
                  <c:y val="-3.497499150410671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ED690E"/>
                      </a:solidFill>
                      <a:latin typeface="Tw Cen MT" panose="020B06020201040206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B3B-45A3-87BD-E70389F8E7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Tw Cen MT" panose="020B06020201040206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Sheet1!$A$2:$A$57</c:f>
              <c:strCache>
                <c:ptCount val="56"/>
                <c:pt idx="0">
                  <c:v>Las Vegas</c:v>
                </c:pt>
                <c:pt idx="1">
                  <c:v>Austin</c:v>
                </c:pt>
                <c:pt idx="2">
                  <c:v>Orlando</c:v>
                </c:pt>
                <c:pt idx="3">
                  <c:v>Raleigh</c:v>
                </c:pt>
                <c:pt idx="4">
                  <c:v>Miami</c:v>
                </c:pt>
                <c:pt idx="5">
                  <c:v>Dallas</c:v>
                </c:pt>
                <c:pt idx="6">
                  <c:v>Riverside</c:v>
                </c:pt>
                <c:pt idx="7">
                  <c:v>Nashville</c:v>
                </c:pt>
                <c:pt idx="8">
                  <c:v>New York</c:v>
                </c:pt>
                <c:pt idx="9">
                  <c:v>Phoenix</c:v>
                </c:pt>
                <c:pt idx="10">
                  <c:v>San Antonio</c:v>
                </c:pt>
                <c:pt idx="11">
                  <c:v>Charlotte</c:v>
                </c:pt>
                <c:pt idx="12">
                  <c:v>Salt Lake City</c:v>
                </c:pt>
                <c:pt idx="13">
                  <c:v>Houston</c:v>
                </c:pt>
                <c:pt idx="14">
                  <c:v>Tampa</c:v>
                </c:pt>
                <c:pt idx="15">
                  <c:v>Fresno</c:v>
                </c:pt>
                <c:pt idx="16">
                  <c:v>Jacksonville</c:v>
                </c:pt>
                <c:pt idx="17">
                  <c:v>Atlanta</c:v>
                </c:pt>
                <c:pt idx="18">
                  <c:v>Indianapolis</c:v>
                </c:pt>
                <c:pt idx="19">
                  <c:v>Sacramento</c:v>
                </c:pt>
                <c:pt idx="20">
                  <c:v>Oklahoma City</c:v>
                </c:pt>
                <c:pt idx="21">
                  <c:v>San Diego</c:v>
                </c:pt>
                <c:pt idx="22">
                  <c:v>Honolulu</c:v>
                </c:pt>
                <c:pt idx="23">
                  <c:v>Grand Rapids</c:v>
                </c:pt>
                <c:pt idx="24">
                  <c:v>Denver</c:v>
                </c:pt>
                <c:pt idx="25">
                  <c:v>Philadelphia</c:v>
                </c:pt>
                <c:pt idx="26">
                  <c:v>Providence</c:v>
                </c:pt>
                <c:pt idx="27">
                  <c:v>Columbus</c:v>
                </c:pt>
                <c:pt idx="28">
                  <c:v>Los Angeles</c:v>
                </c:pt>
                <c:pt idx="29">
                  <c:v>Richmond</c:v>
                </c:pt>
                <c:pt idx="30">
                  <c:v>Tulsa</c:v>
                </c:pt>
                <c:pt idx="31">
                  <c:v>Louisville</c:v>
                </c:pt>
                <c:pt idx="32">
                  <c:v>Buffalo</c:v>
                </c:pt>
                <c:pt idx="33">
                  <c:v>Birmingham</c:v>
                </c:pt>
                <c:pt idx="34">
                  <c:v>Cincinnati</c:v>
                </c:pt>
                <c:pt idx="35">
                  <c:v>Kansas City</c:v>
                </c:pt>
                <c:pt idx="36">
                  <c:v>Detroit</c:v>
                </c:pt>
                <c:pt idx="37">
                  <c:v>Chicago</c:v>
                </c:pt>
                <c:pt idx="38">
                  <c:v>Rochester</c:v>
                </c:pt>
                <c:pt idx="39">
                  <c:v>Boston</c:v>
                </c:pt>
                <c:pt idx="40">
                  <c:v>Minneapolis</c:v>
                </c:pt>
                <c:pt idx="41">
                  <c:v>Hartford</c:v>
                </c:pt>
                <c:pt idx="42">
                  <c:v>Baltimore</c:v>
                </c:pt>
                <c:pt idx="43">
                  <c:v>Washington</c:v>
                </c:pt>
                <c:pt idx="44">
                  <c:v>Seattle</c:v>
                </c:pt>
                <c:pt idx="45">
                  <c:v>Virginia Beach</c:v>
                </c:pt>
                <c:pt idx="46">
                  <c:v>New Orleans</c:v>
                </c:pt>
                <c:pt idx="47">
                  <c:v>Portland</c:v>
                </c:pt>
                <c:pt idx="48">
                  <c:v>Tucson</c:v>
                </c:pt>
                <c:pt idx="49">
                  <c:v>San Jose</c:v>
                </c:pt>
                <c:pt idx="50">
                  <c:v>San Francisco</c:v>
                </c:pt>
                <c:pt idx="51">
                  <c:v>St. Louis</c:v>
                </c:pt>
                <c:pt idx="52">
                  <c:v>Milwaukee</c:v>
                </c:pt>
                <c:pt idx="53">
                  <c:v>Pittsburgh</c:v>
                </c:pt>
                <c:pt idx="54">
                  <c:v>Cleveland</c:v>
                </c:pt>
                <c:pt idx="55">
                  <c:v>Memphis</c:v>
                </c:pt>
              </c:strCache>
            </c:strRef>
          </c:cat>
          <c:val>
            <c:numRef>
              <c:f>Sheet1!$B$2:$B$57</c:f>
              <c:numCache>
                <c:formatCode>0.0%</c:formatCode>
                <c:ptCount val="56"/>
                <c:pt idx="0">
                  <c:v>0.26398009850614446</c:v>
                </c:pt>
                <c:pt idx="1">
                  <c:v>0.25674936203959159</c:v>
                </c:pt>
                <c:pt idx="2">
                  <c:v>0.21757247062605362</c:v>
                </c:pt>
                <c:pt idx="3">
                  <c:v>0.20670546993136471</c:v>
                </c:pt>
                <c:pt idx="4">
                  <c:v>0.15831779559999695</c:v>
                </c:pt>
                <c:pt idx="5">
                  <c:v>0.15755295959241078</c:v>
                </c:pt>
                <c:pt idx="6">
                  <c:v>0.15033881163655172</c:v>
                </c:pt>
                <c:pt idx="7">
                  <c:v>0.14629540640629737</c:v>
                </c:pt>
                <c:pt idx="8">
                  <c:v>0.14337939990082701</c:v>
                </c:pt>
                <c:pt idx="9">
                  <c:v>0.14306822622164383</c:v>
                </c:pt>
                <c:pt idx="10">
                  <c:v>0.14177959119197323</c:v>
                </c:pt>
                <c:pt idx="11">
                  <c:v>0.13962373021691157</c:v>
                </c:pt>
                <c:pt idx="12">
                  <c:v>0.13951856391866777</c:v>
                </c:pt>
                <c:pt idx="13">
                  <c:v>0.13844115849175576</c:v>
                </c:pt>
                <c:pt idx="14">
                  <c:v>0.13094106208503478</c:v>
                </c:pt>
                <c:pt idx="15">
                  <c:v>0.12900148137896525</c:v>
                </c:pt>
                <c:pt idx="16">
                  <c:v>0.1284397640151663</c:v>
                </c:pt>
                <c:pt idx="17">
                  <c:v>0.12803754340065138</c:v>
                </c:pt>
                <c:pt idx="18">
                  <c:v>0.1255168607928383</c:v>
                </c:pt>
                <c:pt idx="19">
                  <c:v>0.12500429583387396</c:v>
                </c:pt>
                <c:pt idx="20">
                  <c:v>0.12497323324655722</c:v>
                </c:pt>
                <c:pt idx="21">
                  <c:v>0.1210231299493526</c:v>
                </c:pt>
                <c:pt idx="22">
                  <c:v>0.1189437488740458</c:v>
                </c:pt>
                <c:pt idx="23">
                  <c:v>0.11442097010547726</c:v>
                </c:pt>
                <c:pt idx="24">
                  <c:v>0.11341415453701251</c:v>
                </c:pt>
                <c:pt idx="25">
                  <c:v>0.10668329047880755</c:v>
                </c:pt>
                <c:pt idx="26">
                  <c:v>0.10532947154882635</c:v>
                </c:pt>
                <c:pt idx="27">
                  <c:v>0.10369938210899732</c:v>
                </c:pt>
                <c:pt idx="28">
                  <c:v>0.10252282995789919</c:v>
                </c:pt>
                <c:pt idx="29">
                  <c:v>9.8706062265061553E-2</c:v>
                </c:pt>
                <c:pt idx="30">
                  <c:v>9.5289998864772005E-2</c:v>
                </c:pt>
                <c:pt idx="31">
                  <c:v>9.5132971347032219E-2</c:v>
                </c:pt>
                <c:pt idx="32">
                  <c:v>9.0617163906648673E-2</c:v>
                </c:pt>
                <c:pt idx="33">
                  <c:v>8.6833706377788783E-2</c:v>
                </c:pt>
                <c:pt idx="34">
                  <c:v>8.6703473062325079E-2</c:v>
                </c:pt>
                <c:pt idx="35">
                  <c:v>8.5616103254142512E-2</c:v>
                </c:pt>
                <c:pt idx="36">
                  <c:v>8.4687649462646009E-2</c:v>
                </c:pt>
                <c:pt idx="37">
                  <c:v>8.4008184121964036E-2</c:v>
                </c:pt>
                <c:pt idx="38">
                  <c:v>8.2301288144338097E-2</c:v>
                </c:pt>
                <c:pt idx="39">
                  <c:v>8.1913176372349517E-2</c:v>
                </c:pt>
                <c:pt idx="40">
                  <c:v>8.0436243682714556E-2</c:v>
                </c:pt>
                <c:pt idx="41">
                  <c:v>8.005264880138227E-2</c:v>
                </c:pt>
                <c:pt idx="42">
                  <c:v>7.9207666464532922E-2</c:v>
                </c:pt>
                <c:pt idx="43">
                  <c:v>7.8369256797170342E-2</c:v>
                </c:pt>
                <c:pt idx="44">
                  <c:v>7.7706056150231753E-2</c:v>
                </c:pt>
                <c:pt idx="45">
                  <c:v>7.7117757882254806E-2</c:v>
                </c:pt>
                <c:pt idx="46">
                  <c:v>7.6700197516040569E-2</c:v>
                </c:pt>
                <c:pt idx="47">
                  <c:v>7.5754121236439709E-2</c:v>
                </c:pt>
                <c:pt idx="48">
                  <c:v>7.0894333568490939E-2</c:v>
                </c:pt>
                <c:pt idx="49">
                  <c:v>6.5127422746757133E-2</c:v>
                </c:pt>
                <c:pt idx="50">
                  <c:v>5.8155123726481447E-2</c:v>
                </c:pt>
                <c:pt idx="51">
                  <c:v>5.4438458223771503E-2</c:v>
                </c:pt>
                <c:pt idx="52">
                  <c:v>4.6342355486513741E-2</c:v>
                </c:pt>
                <c:pt idx="53">
                  <c:v>4.3971164920076834E-2</c:v>
                </c:pt>
                <c:pt idx="54">
                  <c:v>4.0557803133596519E-2</c:v>
                </c:pt>
                <c:pt idx="55">
                  <c:v>2.0233734726757557E-2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3B-45A3-87BD-E70389F8E7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77769824"/>
        <c:axId val="1477779904"/>
      </c:barChart>
      <c:catAx>
        <c:axId val="1477769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Tw Cen MT" panose="020B0602020104020603" pitchFamily="34" charset="0"/>
                <a:ea typeface="+mn-ea"/>
                <a:cs typeface="+mn-cs"/>
              </a:defRPr>
            </a:pPr>
            <a:endParaRPr lang="en-US"/>
          </a:p>
        </c:txPr>
        <c:crossAx val="1477779904"/>
        <c:crosses val="autoZero"/>
        <c:auto val="1"/>
        <c:lblAlgn val="ctr"/>
        <c:lblOffset val="100"/>
        <c:noMultiLvlLbl val="0"/>
      </c:catAx>
      <c:valAx>
        <c:axId val="1477779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Tw Cen MT" panose="020B0602020104020603" pitchFamily="34" charset="0"/>
                <a:ea typeface="+mn-ea"/>
                <a:cs typeface="+mn-cs"/>
              </a:defRPr>
            </a:pPr>
            <a:endParaRPr lang="en-US"/>
          </a:p>
        </c:txPr>
        <c:crossAx val="1477769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932494164130617E-2"/>
          <c:y val="4.7020913787050499E-2"/>
          <c:w val="0.91919735184993623"/>
          <c:h val="0.7526445659260745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Hotel, Motel, and Resort Desk Clerks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8"/>
            <c:spPr>
              <a:solidFill>
                <a:srgbClr val="DD5D57"/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c:spPr>
          </c:marker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DD5D57"/>
                    </a:solidFill>
                    <a:latin typeface="Tw Cen MT" panose="020B06020201040206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One Earner w/ Infant</c:v>
                </c:pt>
                <c:pt idx="1">
                  <c:v>One Earner w/ 3 yo</c:v>
                </c:pt>
                <c:pt idx="2">
                  <c:v>One Earner w/ Infant and 3yo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0.47599999999999998</c:v>
                </c:pt>
                <c:pt idx="1">
                  <c:v>0.35499999999999998</c:v>
                </c:pt>
                <c:pt idx="2">
                  <c:v>0.83099999999999996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0D-4D89-B81B-F41BB4DCADCA}"/>
            </c:ext>
          </c:extLst>
        </c:ser>
        <c:ser>
          <c:idx val="1"/>
          <c:order val="1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One Earner w/ Infant</c:v>
                </c:pt>
                <c:pt idx="1">
                  <c:v>One Earner w/ 3 yo</c:v>
                </c:pt>
                <c:pt idx="2">
                  <c:v>One Earner w/ Infant and 3yo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80D-4D89-B81B-F41BB4DCADCA}"/>
            </c:ext>
          </c:extLst>
        </c:ser>
        <c:ser>
          <c:idx val="2"/>
          <c:order val="2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One Earner w/ Infant</c:v>
                </c:pt>
                <c:pt idx="1">
                  <c:v>One Earner w/ 3 yo</c:v>
                </c:pt>
                <c:pt idx="2">
                  <c:v>One Earner w/ Infant and 3yo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80D-4D89-B81B-F41BB4DCADCA}"/>
            </c:ext>
          </c:extLst>
        </c:ser>
        <c:ser>
          <c:idx val="3"/>
          <c:order val="3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One Earner w/ Infant</c:v>
                </c:pt>
                <c:pt idx="1">
                  <c:v>One Earner w/ 3 yo</c:v>
                </c:pt>
                <c:pt idx="2">
                  <c:v>One Earner w/ Infant and 3yo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80D-4D89-B81B-F41BB4DCADCA}"/>
            </c:ext>
          </c:extLst>
        </c:ser>
        <c:ser>
          <c:idx val="4"/>
          <c:order val="4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One Earner w/ Infant</c:v>
                </c:pt>
                <c:pt idx="1">
                  <c:v>One Earner w/ 3 yo</c:v>
                </c:pt>
                <c:pt idx="2">
                  <c:v>One Earner w/ Infant and 3yo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80D-4D89-B81B-F41BB4DCADCA}"/>
            </c:ext>
          </c:extLst>
        </c:ser>
        <c:ser>
          <c:idx val="5"/>
          <c:order val="5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One Earner w/ Infant</c:v>
                </c:pt>
                <c:pt idx="1">
                  <c:v>One Earner w/ 3 yo</c:v>
                </c:pt>
                <c:pt idx="2">
                  <c:v>One Earner w/ Infant and 3yo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80D-4D89-B81B-F41BB4DCADCA}"/>
            </c:ext>
          </c:extLst>
        </c:ser>
        <c:ser>
          <c:idx val="6"/>
          <c:order val="6"/>
          <c:tx>
            <c:strRef>
              <c:f>Sheet1!$C$1</c:f>
              <c:strCache>
                <c:ptCount val="1"/>
                <c:pt idx="0">
                  <c:v>Customer Service Representatives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8"/>
            <c:spPr>
              <a:solidFill>
                <a:srgbClr val="E39858"/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E39858"/>
                    </a:solidFill>
                    <a:latin typeface="Tw Cen MT" panose="020B06020201040206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One Earner w/ Infant</c:v>
                </c:pt>
                <c:pt idx="1">
                  <c:v>One Earner w/ 3 yo</c:v>
                </c:pt>
                <c:pt idx="2">
                  <c:v>One Earner w/ Infant and 3yo</c:v>
                </c:pt>
              </c:strCache>
            </c:strRef>
          </c:cat>
          <c:val>
            <c:numRef>
              <c:f>Sheet1!$C$2:$C$4</c:f>
              <c:numCache>
                <c:formatCode>0.0%</c:formatCode>
                <c:ptCount val="3"/>
                <c:pt idx="0">
                  <c:v>0.40200000000000002</c:v>
                </c:pt>
                <c:pt idx="1">
                  <c:v>0.29899999999999999</c:v>
                </c:pt>
                <c:pt idx="2">
                  <c:v>0.70099999999999996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80D-4D89-B81B-F41BB4DCADCA}"/>
            </c:ext>
          </c:extLst>
        </c:ser>
        <c:ser>
          <c:idx val="7"/>
          <c:order val="7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One Earner w/ Infant</c:v>
                </c:pt>
                <c:pt idx="1">
                  <c:v>One Earner w/ 3 yo</c:v>
                </c:pt>
                <c:pt idx="2">
                  <c:v>One Earner w/ Infant and 3yo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80D-4D89-B81B-F41BB4DCADCA}"/>
            </c:ext>
          </c:extLst>
        </c:ser>
        <c:ser>
          <c:idx val="8"/>
          <c:order val="8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One Earner w/ Infant</c:v>
                </c:pt>
                <c:pt idx="1">
                  <c:v>One Earner w/ 3 yo</c:v>
                </c:pt>
                <c:pt idx="2">
                  <c:v>One Earner w/ Infant and 3yo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80D-4D89-B81B-F41BB4DCADCA}"/>
            </c:ext>
          </c:extLst>
        </c:ser>
        <c:ser>
          <c:idx val="9"/>
          <c:order val="9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One Earner w/ Infant</c:v>
                </c:pt>
                <c:pt idx="1">
                  <c:v>One Earner w/ 3 yo</c:v>
                </c:pt>
                <c:pt idx="2">
                  <c:v>One Earner w/ Infant and 3yo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80D-4D89-B81B-F41BB4DCADCA}"/>
            </c:ext>
          </c:extLst>
        </c:ser>
        <c:ser>
          <c:idx val="10"/>
          <c:order val="10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One Earner w/ Infant</c:v>
                </c:pt>
                <c:pt idx="1">
                  <c:v>One Earner w/ 3 yo</c:v>
                </c:pt>
                <c:pt idx="2">
                  <c:v>One Earner w/ Infant and 3yo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980D-4D89-B81B-F41BB4DCADCA}"/>
            </c:ext>
          </c:extLst>
        </c:ser>
        <c:ser>
          <c:idx val="11"/>
          <c:order val="11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One Earner w/ Infant</c:v>
                </c:pt>
                <c:pt idx="1">
                  <c:v>One Earner w/ 3 yo</c:v>
                </c:pt>
                <c:pt idx="2">
                  <c:v>One Earner w/ Infant and 3yo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980D-4D89-B81B-F41BB4DCADCA}"/>
            </c:ext>
          </c:extLst>
        </c:ser>
        <c:ser>
          <c:idx val="12"/>
          <c:order val="12"/>
          <c:tx>
            <c:strRef>
              <c:f>Sheet1!$D$1</c:f>
              <c:strCache>
                <c:ptCount val="1"/>
                <c:pt idx="0">
                  <c:v>Registered Nurses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8"/>
            <c:spPr>
              <a:solidFill>
                <a:srgbClr val="3E80C2"/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c:spPr>
          </c:marker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3E80C2"/>
                    </a:solidFill>
                    <a:latin typeface="Tw Cen MT" panose="020B06020201040206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One Earner w/ Infant</c:v>
                </c:pt>
                <c:pt idx="1">
                  <c:v>One Earner w/ 3 yo</c:v>
                </c:pt>
                <c:pt idx="2">
                  <c:v>One Earner w/ Infant and 3yo</c:v>
                </c:pt>
              </c:strCache>
            </c:strRef>
          </c:cat>
          <c:val>
            <c:numRef>
              <c:f>Sheet1!$D$2:$D$4</c:f>
              <c:numCache>
                <c:formatCode>0.0%</c:formatCode>
                <c:ptCount val="3"/>
                <c:pt idx="0">
                  <c:v>0.184</c:v>
                </c:pt>
                <c:pt idx="1">
                  <c:v>0.13700000000000001</c:v>
                </c:pt>
                <c:pt idx="2">
                  <c:v>0.32200000000000001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980D-4D89-B81B-F41BB4DCAD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53156176"/>
        <c:axId val="953155696"/>
      </c:lineChart>
      <c:catAx>
        <c:axId val="953156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w Cen MT" panose="020B0602020104020603" pitchFamily="34" charset="0"/>
                <a:ea typeface="+mn-ea"/>
                <a:cs typeface="+mn-cs"/>
              </a:defRPr>
            </a:pPr>
            <a:endParaRPr lang="en-US"/>
          </a:p>
        </c:txPr>
        <c:crossAx val="953155696"/>
        <c:crosses val="autoZero"/>
        <c:auto val="1"/>
        <c:lblAlgn val="ctr"/>
        <c:lblOffset val="100"/>
        <c:noMultiLvlLbl val="0"/>
      </c:catAx>
      <c:valAx>
        <c:axId val="953155696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w Cen MT" panose="020B0602020104020603" pitchFamily="34" charset="0"/>
                <a:ea typeface="+mn-ea"/>
                <a:cs typeface="+mn-cs"/>
              </a:defRPr>
            </a:pPr>
            <a:endParaRPr lang="en-US"/>
          </a:p>
        </c:txPr>
        <c:crossAx val="953156176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legend>
      <c:legendPos val="t"/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9"/>
        <c:delete val="1"/>
      </c:legendEntry>
      <c:legendEntry>
        <c:idx val="10"/>
        <c:delete val="1"/>
      </c:legendEntry>
      <c:legendEntry>
        <c:idx val="11"/>
        <c:delete val="1"/>
      </c:legendEntry>
      <c:layout>
        <c:manualLayout>
          <c:xMode val="edge"/>
          <c:yMode val="edge"/>
          <c:x val="0.10696862815535632"/>
          <c:y val="3.7064669225022072E-2"/>
          <c:w val="0.62227756276415536"/>
          <c:h val="0.21869720208177681"/>
        </c:manualLayout>
      </c:layout>
      <c:overlay val="0"/>
      <c:spPr>
        <a:solidFill>
          <a:schemeClr val="bg1">
            <a:lumMod val="95000"/>
          </a:schemeClr>
        </a:solidFill>
        <a:ln>
          <a:solidFill>
            <a:schemeClr val="bg1">
              <a:lumMod val="75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w Cen MT" panose="020B06020201040206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rgbClr val="DD5D57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932494164130617E-2"/>
          <c:y val="4.7020913787050499E-2"/>
          <c:w val="0.91919735184993623"/>
          <c:h val="0.7526445659260745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Hotel, Motel, and Resort Desk Clerks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8"/>
            <c:spPr>
              <a:solidFill>
                <a:srgbClr val="DD5D57"/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c:spPr>
          </c:marker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DD5D57"/>
                    </a:solidFill>
                    <a:latin typeface="Tw Cen MT" panose="020B06020201040206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Two Earner w/ Infant</c:v>
                </c:pt>
                <c:pt idx="1">
                  <c:v>Two Earner w/ 3 yo</c:v>
                </c:pt>
                <c:pt idx="2">
                  <c:v>Two Earner w/ Infant and 3yo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0.186</c:v>
                </c:pt>
                <c:pt idx="1">
                  <c:v>0.13800000000000001</c:v>
                </c:pt>
                <c:pt idx="2">
                  <c:v>0.32400000000000001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66-468E-875E-37B7AF620C8B}"/>
            </c:ext>
          </c:extLst>
        </c:ser>
        <c:ser>
          <c:idx val="1"/>
          <c:order val="1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Two Earner w/ Infant</c:v>
                </c:pt>
                <c:pt idx="1">
                  <c:v>Two Earner w/ 3 yo</c:v>
                </c:pt>
                <c:pt idx="2">
                  <c:v>Two Earner w/ Infant and 3yo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F66-468E-875E-37B7AF620C8B}"/>
            </c:ext>
          </c:extLst>
        </c:ser>
        <c:ser>
          <c:idx val="2"/>
          <c:order val="2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Two Earner w/ Infant</c:v>
                </c:pt>
                <c:pt idx="1">
                  <c:v>Two Earner w/ 3 yo</c:v>
                </c:pt>
                <c:pt idx="2">
                  <c:v>Two Earner w/ Infant and 3yo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F66-468E-875E-37B7AF620C8B}"/>
            </c:ext>
          </c:extLst>
        </c:ser>
        <c:ser>
          <c:idx val="3"/>
          <c:order val="3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Two Earner w/ Infant</c:v>
                </c:pt>
                <c:pt idx="1">
                  <c:v>Two Earner w/ 3 yo</c:v>
                </c:pt>
                <c:pt idx="2">
                  <c:v>Two Earner w/ Infant and 3yo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F66-468E-875E-37B7AF620C8B}"/>
            </c:ext>
          </c:extLst>
        </c:ser>
        <c:ser>
          <c:idx val="4"/>
          <c:order val="4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Two Earner w/ Infant</c:v>
                </c:pt>
                <c:pt idx="1">
                  <c:v>Two Earner w/ 3 yo</c:v>
                </c:pt>
                <c:pt idx="2">
                  <c:v>Two Earner w/ Infant and 3yo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F66-468E-875E-37B7AF620C8B}"/>
            </c:ext>
          </c:extLst>
        </c:ser>
        <c:ser>
          <c:idx val="5"/>
          <c:order val="5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Two Earner w/ Infant</c:v>
                </c:pt>
                <c:pt idx="1">
                  <c:v>Two Earner w/ 3 yo</c:v>
                </c:pt>
                <c:pt idx="2">
                  <c:v>Two Earner w/ Infant and 3yo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F66-468E-875E-37B7AF620C8B}"/>
            </c:ext>
          </c:extLst>
        </c:ser>
        <c:ser>
          <c:idx val="6"/>
          <c:order val="6"/>
          <c:tx>
            <c:strRef>
              <c:f>Sheet1!$C$1</c:f>
              <c:strCache>
                <c:ptCount val="1"/>
                <c:pt idx="0">
                  <c:v>Customer Service Representatives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8"/>
            <c:spPr>
              <a:solidFill>
                <a:srgbClr val="E39858"/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E39858"/>
                    </a:solidFill>
                    <a:latin typeface="Tw Cen MT" panose="020B06020201040206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Two Earner w/ Infant</c:v>
                </c:pt>
                <c:pt idx="1">
                  <c:v>Two Earner w/ 3 yo</c:v>
                </c:pt>
                <c:pt idx="2">
                  <c:v>Two Earner w/ Infant and 3yo</c:v>
                </c:pt>
              </c:strCache>
            </c:strRef>
          </c:cat>
          <c:val>
            <c:numRef>
              <c:f>Sheet1!$C$2:$C$4</c:f>
              <c:numCache>
                <c:formatCode>0.0%</c:formatCode>
                <c:ptCount val="3"/>
                <c:pt idx="0">
                  <c:v>0.17299999999999999</c:v>
                </c:pt>
                <c:pt idx="1">
                  <c:v>0.129</c:v>
                </c:pt>
                <c:pt idx="2">
                  <c:v>0.30199999999999999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F66-468E-875E-37B7AF620C8B}"/>
            </c:ext>
          </c:extLst>
        </c:ser>
        <c:ser>
          <c:idx val="7"/>
          <c:order val="7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Two Earner w/ Infant</c:v>
                </c:pt>
                <c:pt idx="1">
                  <c:v>Two Earner w/ 3 yo</c:v>
                </c:pt>
                <c:pt idx="2">
                  <c:v>Two Earner w/ Infant and 3yo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F66-468E-875E-37B7AF620C8B}"/>
            </c:ext>
          </c:extLst>
        </c:ser>
        <c:ser>
          <c:idx val="8"/>
          <c:order val="8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Two Earner w/ Infant</c:v>
                </c:pt>
                <c:pt idx="1">
                  <c:v>Two Earner w/ 3 yo</c:v>
                </c:pt>
                <c:pt idx="2">
                  <c:v>Two Earner w/ Infant and 3yo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3F66-468E-875E-37B7AF620C8B}"/>
            </c:ext>
          </c:extLst>
        </c:ser>
        <c:ser>
          <c:idx val="9"/>
          <c:order val="9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Two Earner w/ Infant</c:v>
                </c:pt>
                <c:pt idx="1">
                  <c:v>Two Earner w/ 3 yo</c:v>
                </c:pt>
                <c:pt idx="2">
                  <c:v>Two Earner w/ Infant and 3yo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3F66-468E-875E-37B7AF620C8B}"/>
            </c:ext>
          </c:extLst>
        </c:ser>
        <c:ser>
          <c:idx val="10"/>
          <c:order val="10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Two Earner w/ Infant</c:v>
                </c:pt>
                <c:pt idx="1">
                  <c:v>Two Earner w/ 3 yo</c:v>
                </c:pt>
                <c:pt idx="2">
                  <c:v>Two Earner w/ Infant and 3yo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3F66-468E-875E-37B7AF620C8B}"/>
            </c:ext>
          </c:extLst>
        </c:ser>
        <c:ser>
          <c:idx val="11"/>
          <c:order val="11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Two Earner w/ Infant</c:v>
                </c:pt>
                <c:pt idx="1">
                  <c:v>Two Earner w/ 3 yo</c:v>
                </c:pt>
                <c:pt idx="2">
                  <c:v>Two Earner w/ Infant and 3yo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3F66-468E-875E-37B7AF620C8B}"/>
            </c:ext>
          </c:extLst>
        </c:ser>
        <c:ser>
          <c:idx val="12"/>
          <c:order val="12"/>
          <c:tx>
            <c:strRef>
              <c:f>Sheet1!$D$1</c:f>
              <c:strCache>
                <c:ptCount val="1"/>
                <c:pt idx="0">
                  <c:v>Registered Nurses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8"/>
            <c:spPr>
              <a:solidFill>
                <a:srgbClr val="3E80C2"/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c:spPr>
          </c:marker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3E80C2"/>
                    </a:solidFill>
                    <a:latin typeface="Tw Cen MT" panose="020B06020201040206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Two Earner w/ Infant</c:v>
                </c:pt>
                <c:pt idx="1">
                  <c:v>Two Earner w/ 3 yo</c:v>
                </c:pt>
                <c:pt idx="2">
                  <c:v>Two Earner w/ Infant and 3yo</c:v>
                </c:pt>
              </c:strCache>
            </c:strRef>
          </c:cat>
          <c:val>
            <c:numRef>
              <c:f>Sheet1!$D$2:$D$4</c:f>
              <c:numCache>
                <c:formatCode>0.0%</c:formatCode>
                <c:ptCount val="3"/>
                <c:pt idx="0">
                  <c:v>0.115</c:v>
                </c:pt>
                <c:pt idx="1">
                  <c:v>8.5000000000000006E-2</c:v>
                </c:pt>
                <c:pt idx="2">
                  <c:v>0.2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3F66-468E-875E-37B7AF620C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53156176"/>
        <c:axId val="953155696"/>
      </c:lineChart>
      <c:catAx>
        <c:axId val="953156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w Cen MT" panose="020B0602020104020603" pitchFamily="34" charset="0"/>
                <a:ea typeface="+mn-ea"/>
                <a:cs typeface="+mn-cs"/>
              </a:defRPr>
            </a:pPr>
            <a:endParaRPr lang="en-US"/>
          </a:p>
        </c:txPr>
        <c:crossAx val="953155696"/>
        <c:crosses val="autoZero"/>
        <c:auto val="1"/>
        <c:lblAlgn val="ctr"/>
        <c:lblOffset val="100"/>
        <c:noMultiLvlLbl val="0"/>
      </c:catAx>
      <c:valAx>
        <c:axId val="953155696"/>
        <c:scaling>
          <c:orientation val="minMax"/>
          <c:max val="0.4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w Cen MT" panose="020B0602020104020603" pitchFamily="34" charset="0"/>
                <a:ea typeface="+mn-ea"/>
                <a:cs typeface="+mn-cs"/>
              </a:defRPr>
            </a:pPr>
            <a:endParaRPr lang="en-US"/>
          </a:p>
        </c:txPr>
        <c:crossAx val="953156176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t"/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9"/>
        <c:delete val="1"/>
      </c:legendEntry>
      <c:legendEntry>
        <c:idx val="10"/>
        <c:delete val="1"/>
      </c:legendEntry>
      <c:legendEntry>
        <c:idx val="11"/>
        <c:delete val="1"/>
      </c:legendEntry>
      <c:layout>
        <c:manualLayout>
          <c:xMode val="edge"/>
          <c:yMode val="edge"/>
          <c:x val="0.10696862815535632"/>
          <c:y val="3.7064669225022072E-2"/>
          <c:w val="0.64126712728820978"/>
          <c:h val="0.21869720208177681"/>
        </c:manualLayout>
      </c:layout>
      <c:overlay val="0"/>
      <c:spPr>
        <a:solidFill>
          <a:schemeClr val="bg1">
            <a:lumMod val="95000"/>
          </a:schemeClr>
        </a:solidFill>
        <a:ln>
          <a:solidFill>
            <a:schemeClr val="bg1">
              <a:lumMod val="75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w Cen MT" panose="020B06020201040206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rgbClr val="DD5D57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D29F11-1A5C-4788-8CED-1F6DB92FCCFE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3BBDCD-958E-4103-8EF0-0898B398DDE0}">
      <dgm:prSet/>
      <dgm:spPr/>
      <dgm:t>
        <a:bodyPr/>
        <a:lstStyle/>
        <a:p>
          <a:r>
            <a:rPr lang="en-US">
              <a:latin typeface="Tw Cen MT" panose="020B0602020104020603" pitchFamily="34" charset="0"/>
            </a:rPr>
            <a:t>Employment experiences and household costs:</a:t>
          </a:r>
        </a:p>
      </dgm:t>
    </dgm:pt>
    <dgm:pt modelId="{B3A89F09-0C04-4302-8F6B-9D1E93CA6C39}" type="parTrans" cxnId="{2288BADC-2D65-4F28-97CA-B2143B233586}">
      <dgm:prSet/>
      <dgm:spPr/>
      <dgm:t>
        <a:bodyPr/>
        <a:lstStyle/>
        <a:p>
          <a:endParaRPr lang="en-US">
            <a:latin typeface="Tw Cen MT" panose="020B0602020104020603" pitchFamily="34" charset="0"/>
          </a:endParaRPr>
        </a:p>
      </dgm:t>
    </dgm:pt>
    <dgm:pt modelId="{636BC185-A63E-4DC5-BAA1-C38B8E6F1085}" type="sibTrans" cxnId="{2288BADC-2D65-4F28-97CA-B2143B233586}">
      <dgm:prSet/>
      <dgm:spPr/>
      <dgm:t>
        <a:bodyPr/>
        <a:lstStyle/>
        <a:p>
          <a:endParaRPr lang="en-US">
            <a:latin typeface="Tw Cen MT" panose="020B0602020104020603" pitchFamily="34" charset="0"/>
          </a:endParaRPr>
        </a:p>
      </dgm:t>
    </dgm:pt>
    <dgm:pt modelId="{C16EA6F0-CB82-4C61-8AF4-545192466360}">
      <dgm:prSet/>
      <dgm:spPr/>
      <dgm:t>
        <a:bodyPr/>
        <a:lstStyle/>
        <a:p>
          <a:r>
            <a:rPr lang="en-US">
              <a:latin typeface="Tw Cen MT" panose="020B0602020104020603" pitchFamily="34" charset="0"/>
            </a:rPr>
            <a:t>Current and recent employment</a:t>
          </a:r>
        </a:p>
      </dgm:t>
    </dgm:pt>
    <dgm:pt modelId="{6BB11313-2D0D-4539-BF6D-7F622218269A}" type="parTrans" cxnId="{5AEAC117-A6CC-41D8-911A-C693AF541BCB}">
      <dgm:prSet/>
      <dgm:spPr/>
      <dgm:t>
        <a:bodyPr/>
        <a:lstStyle/>
        <a:p>
          <a:endParaRPr lang="en-US">
            <a:latin typeface="Tw Cen MT" panose="020B0602020104020603" pitchFamily="34" charset="0"/>
          </a:endParaRPr>
        </a:p>
      </dgm:t>
    </dgm:pt>
    <dgm:pt modelId="{6C8E78BB-1E60-496A-BDF9-BD0432DF7CF9}" type="sibTrans" cxnId="{5AEAC117-A6CC-41D8-911A-C693AF541BCB}">
      <dgm:prSet/>
      <dgm:spPr/>
      <dgm:t>
        <a:bodyPr/>
        <a:lstStyle/>
        <a:p>
          <a:endParaRPr lang="en-US">
            <a:latin typeface="Tw Cen MT" panose="020B0602020104020603" pitchFamily="34" charset="0"/>
          </a:endParaRPr>
        </a:p>
      </dgm:t>
    </dgm:pt>
    <dgm:pt modelId="{B63DB3B0-62BF-4DD1-B05E-60914D302520}">
      <dgm:prSet/>
      <dgm:spPr/>
      <dgm:t>
        <a:bodyPr/>
        <a:lstStyle/>
        <a:p>
          <a:r>
            <a:rPr lang="en-US">
              <a:latin typeface="Tw Cen MT" panose="020B0602020104020603" pitchFamily="34" charset="0"/>
            </a:rPr>
            <a:t>Inflation and costs</a:t>
          </a:r>
        </a:p>
      </dgm:t>
    </dgm:pt>
    <dgm:pt modelId="{169E1A34-478F-4E1A-B504-A21D08E90ECA}" type="parTrans" cxnId="{EB1D87E0-C221-4597-BC65-30BC847FD102}">
      <dgm:prSet/>
      <dgm:spPr/>
      <dgm:t>
        <a:bodyPr/>
        <a:lstStyle/>
        <a:p>
          <a:endParaRPr lang="en-US">
            <a:latin typeface="Tw Cen MT" panose="020B0602020104020603" pitchFamily="34" charset="0"/>
          </a:endParaRPr>
        </a:p>
      </dgm:t>
    </dgm:pt>
    <dgm:pt modelId="{E6518F34-E14C-4314-9976-EE7E94E00DB9}" type="sibTrans" cxnId="{EB1D87E0-C221-4597-BC65-30BC847FD102}">
      <dgm:prSet/>
      <dgm:spPr/>
      <dgm:t>
        <a:bodyPr/>
        <a:lstStyle/>
        <a:p>
          <a:endParaRPr lang="en-US">
            <a:latin typeface="Tw Cen MT" panose="020B0602020104020603" pitchFamily="34" charset="0"/>
          </a:endParaRPr>
        </a:p>
      </dgm:t>
    </dgm:pt>
    <dgm:pt modelId="{3EDFBDE7-FDF3-4B10-8F36-7776CE874247}">
      <dgm:prSet/>
      <dgm:spPr/>
      <dgm:t>
        <a:bodyPr/>
        <a:lstStyle/>
        <a:p>
          <a:r>
            <a:rPr lang="en-US">
              <a:latin typeface="Tw Cen MT" panose="020B0602020104020603" pitchFamily="34" charset="0"/>
            </a:rPr>
            <a:t>Job change and looking for work</a:t>
          </a:r>
        </a:p>
      </dgm:t>
    </dgm:pt>
    <dgm:pt modelId="{C9C66EA9-0EA8-4736-A0DB-1D24E5B1ACCB}" type="parTrans" cxnId="{AC1634A2-71BC-4A04-9C2B-C5156DCF1E95}">
      <dgm:prSet/>
      <dgm:spPr/>
      <dgm:t>
        <a:bodyPr/>
        <a:lstStyle/>
        <a:p>
          <a:endParaRPr lang="en-US">
            <a:latin typeface="Tw Cen MT" panose="020B0602020104020603" pitchFamily="34" charset="0"/>
          </a:endParaRPr>
        </a:p>
      </dgm:t>
    </dgm:pt>
    <dgm:pt modelId="{9AC7A9A9-7332-4628-ABB4-CB392892F689}" type="sibTrans" cxnId="{AC1634A2-71BC-4A04-9C2B-C5156DCF1E95}">
      <dgm:prSet/>
      <dgm:spPr/>
      <dgm:t>
        <a:bodyPr/>
        <a:lstStyle/>
        <a:p>
          <a:endParaRPr lang="en-US">
            <a:latin typeface="Tw Cen MT" panose="020B0602020104020603" pitchFamily="34" charset="0"/>
          </a:endParaRPr>
        </a:p>
      </dgm:t>
    </dgm:pt>
    <dgm:pt modelId="{BD2C89EC-4BF2-4A07-9620-4FD8D35202AA}">
      <dgm:prSet/>
      <dgm:spPr/>
      <dgm:t>
        <a:bodyPr/>
        <a:lstStyle/>
        <a:p>
          <a:r>
            <a:rPr lang="en-US">
              <a:latin typeface="Tw Cen MT" panose="020B0602020104020603" pitchFamily="34" charset="0"/>
            </a:rPr>
            <a:t>Opportunities and challenges in employment:</a:t>
          </a:r>
        </a:p>
      </dgm:t>
    </dgm:pt>
    <dgm:pt modelId="{BF11C7C5-1603-438D-9156-675A5F3B277F}" type="parTrans" cxnId="{69DB4DB2-D561-44C9-8F42-24E0AD2E3E70}">
      <dgm:prSet/>
      <dgm:spPr/>
      <dgm:t>
        <a:bodyPr/>
        <a:lstStyle/>
        <a:p>
          <a:endParaRPr lang="en-US">
            <a:latin typeface="Tw Cen MT" panose="020B0602020104020603" pitchFamily="34" charset="0"/>
          </a:endParaRPr>
        </a:p>
      </dgm:t>
    </dgm:pt>
    <dgm:pt modelId="{C804D7EC-6FAD-4616-A47F-50F01013DA0F}" type="sibTrans" cxnId="{69DB4DB2-D561-44C9-8F42-24E0AD2E3E70}">
      <dgm:prSet/>
      <dgm:spPr/>
      <dgm:t>
        <a:bodyPr/>
        <a:lstStyle/>
        <a:p>
          <a:endParaRPr lang="en-US">
            <a:latin typeface="Tw Cen MT" panose="020B0602020104020603" pitchFamily="34" charset="0"/>
          </a:endParaRPr>
        </a:p>
      </dgm:t>
    </dgm:pt>
    <dgm:pt modelId="{8730DD1A-FF10-4A05-B0A1-E4F33477A8A5}">
      <dgm:prSet/>
      <dgm:spPr/>
      <dgm:t>
        <a:bodyPr/>
        <a:lstStyle/>
        <a:p>
          <a:r>
            <a:rPr lang="en-US">
              <a:latin typeface="Tw Cen MT" panose="020B0602020104020603" pitchFamily="34" charset="0"/>
            </a:rPr>
            <a:t>Challenges in employment</a:t>
          </a:r>
        </a:p>
      </dgm:t>
    </dgm:pt>
    <dgm:pt modelId="{02DD4B87-AAEE-46F1-B83E-156D18723594}" type="parTrans" cxnId="{74F87213-525E-4DB2-97C2-D6E81754982D}">
      <dgm:prSet/>
      <dgm:spPr/>
      <dgm:t>
        <a:bodyPr/>
        <a:lstStyle/>
        <a:p>
          <a:endParaRPr lang="en-US">
            <a:latin typeface="Tw Cen MT" panose="020B0602020104020603" pitchFamily="34" charset="0"/>
          </a:endParaRPr>
        </a:p>
      </dgm:t>
    </dgm:pt>
    <dgm:pt modelId="{86EDC427-5FCA-4393-BE9E-64011DCACAE4}" type="sibTrans" cxnId="{74F87213-525E-4DB2-97C2-D6E81754982D}">
      <dgm:prSet/>
      <dgm:spPr/>
      <dgm:t>
        <a:bodyPr/>
        <a:lstStyle/>
        <a:p>
          <a:endParaRPr lang="en-US">
            <a:latin typeface="Tw Cen MT" panose="020B0602020104020603" pitchFamily="34" charset="0"/>
          </a:endParaRPr>
        </a:p>
      </dgm:t>
    </dgm:pt>
    <dgm:pt modelId="{5A2AA2F3-326C-4B13-BD86-B88812ABBEAA}">
      <dgm:prSet/>
      <dgm:spPr/>
      <dgm:t>
        <a:bodyPr/>
        <a:lstStyle/>
        <a:p>
          <a:r>
            <a:rPr lang="en-US">
              <a:latin typeface="Tw Cen MT" panose="020B0602020104020603" pitchFamily="34" charset="0"/>
            </a:rPr>
            <a:t>Gig work and self-employment</a:t>
          </a:r>
        </a:p>
      </dgm:t>
    </dgm:pt>
    <dgm:pt modelId="{C0788C7B-151D-4EF2-9F22-DA0CC555167E}" type="parTrans" cxnId="{ADE55420-0096-4EC2-803C-B8490FEE1DCA}">
      <dgm:prSet/>
      <dgm:spPr/>
      <dgm:t>
        <a:bodyPr/>
        <a:lstStyle/>
        <a:p>
          <a:endParaRPr lang="en-US">
            <a:latin typeface="Tw Cen MT" panose="020B0602020104020603" pitchFamily="34" charset="0"/>
          </a:endParaRPr>
        </a:p>
      </dgm:t>
    </dgm:pt>
    <dgm:pt modelId="{4092FC62-1412-4EC8-A7AA-FC54D16DC789}" type="sibTrans" cxnId="{ADE55420-0096-4EC2-803C-B8490FEE1DCA}">
      <dgm:prSet/>
      <dgm:spPr/>
      <dgm:t>
        <a:bodyPr/>
        <a:lstStyle/>
        <a:p>
          <a:endParaRPr lang="en-US">
            <a:latin typeface="Tw Cen MT" panose="020B0602020104020603" pitchFamily="34" charset="0"/>
          </a:endParaRPr>
        </a:p>
      </dgm:t>
    </dgm:pt>
    <dgm:pt modelId="{96E541E2-99AD-4C10-9C6E-34D7A2CAEDB8}">
      <dgm:prSet/>
      <dgm:spPr/>
      <dgm:t>
        <a:bodyPr/>
        <a:lstStyle/>
        <a:p>
          <a:r>
            <a:rPr lang="en-US">
              <a:latin typeface="Tw Cen MT" panose="020B0602020104020603" pitchFamily="34" charset="0"/>
            </a:rPr>
            <a:t>Education and skill development</a:t>
          </a:r>
        </a:p>
      </dgm:t>
    </dgm:pt>
    <dgm:pt modelId="{5E444978-43A9-44C5-8753-689B5E5CFE2B}" type="parTrans" cxnId="{6EF88D04-DEB9-4071-8CB3-786C0E9C9ECF}">
      <dgm:prSet/>
      <dgm:spPr/>
      <dgm:t>
        <a:bodyPr/>
        <a:lstStyle/>
        <a:p>
          <a:endParaRPr lang="en-US">
            <a:latin typeface="Tw Cen MT" panose="020B0602020104020603" pitchFamily="34" charset="0"/>
          </a:endParaRPr>
        </a:p>
      </dgm:t>
    </dgm:pt>
    <dgm:pt modelId="{D3179C64-DF19-4D4C-A87C-7592E6E5A415}" type="sibTrans" cxnId="{6EF88D04-DEB9-4071-8CB3-786C0E9C9ECF}">
      <dgm:prSet/>
      <dgm:spPr/>
      <dgm:t>
        <a:bodyPr/>
        <a:lstStyle/>
        <a:p>
          <a:endParaRPr lang="en-US">
            <a:latin typeface="Tw Cen MT" panose="020B0602020104020603" pitchFamily="34" charset="0"/>
          </a:endParaRPr>
        </a:p>
      </dgm:t>
    </dgm:pt>
    <dgm:pt modelId="{DC8330C8-323D-412E-BE46-42AF9E4FD15C}">
      <dgm:prSet/>
      <dgm:spPr/>
      <dgm:t>
        <a:bodyPr/>
        <a:lstStyle/>
        <a:p>
          <a:r>
            <a:rPr lang="en-US">
              <a:latin typeface="Tw Cen MT" panose="020B0602020104020603" pitchFamily="34" charset="0"/>
            </a:rPr>
            <a:t>Job quality and changes in the job market</a:t>
          </a:r>
        </a:p>
      </dgm:t>
    </dgm:pt>
    <dgm:pt modelId="{FEDDD8D8-518B-41E6-9F05-842F289EEBBB}" type="parTrans" cxnId="{34C5B023-8BD3-485F-B528-22EFAB345C1D}">
      <dgm:prSet/>
      <dgm:spPr/>
      <dgm:t>
        <a:bodyPr/>
        <a:lstStyle/>
        <a:p>
          <a:endParaRPr lang="en-US">
            <a:latin typeface="Tw Cen MT" panose="020B0602020104020603" pitchFamily="34" charset="0"/>
          </a:endParaRPr>
        </a:p>
      </dgm:t>
    </dgm:pt>
    <dgm:pt modelId="{80CB4224-DFD5-49E6-B253-1DB748AA7365}" type="sibTrans" cxnId="{34C5B023-8BD3-485F-B528-22EFAB345C1D}">
      <dgm:prSet/>
      <dgm:spPr/>
      <dgm:t>
        <a:bodyPr/>
        <a:lstStyle/>
        <a:p>
          <a:endParaRPr lang="en-US">
            <a:latin typeface="Tw Cen MT" panose="020B0602020104020603" pitchFamily="34" charset="0"/>
          </a:endParaRPr>
        </a:p>
      </dgm:t>
    </dgm:pt>
    <dgm:pt modelId="{0084E2B1-1A70-4382-9492-E389D591E67A}">
      <dgm:prSet/>
      <dgm:spPr/>
      <dgm:t>
        <a:bodyPr/>
        <a:lstStyle/>
        <a:p>
          <a:r>
            <a:rPr lang="en-US">
              <a:latin typeface="Tw Cen MT" panose="020B0602020104020603" pitchFamily="34" charset="0"/>
            </a:rPr>
            <a:t>Defining job quality</a:t>
          </a:r>
        </a:p>
      </dgm:t>
    </dgm:pt>
    <dgm:pt modelId="{A0343760-614E-45B8-96F8-99F3BE6A8D0D}" type="parTrans" cxnId="{AA05FC80-2A4A-49AC-BC58-CC4062320F9D}">
      <dgm:prSet/>
      <dgm:spPr/>
      <dgm:t>
        <a:bodyPr/>
        <a:lstStyle/>
        <a:p>
          <a:endParaRPr lang="en-US">
            <a:latin typeface="Tw Cen MT" panose="020B0602020104020603" pitchFamily="34" charset="0"/>
          </a:endParaRPr>
        </a:p>
      </dgm:t>
    </dgm:pt>
    <dgm:pt modelId="{5CCAE3F6-BAF5-481A-9CB2-DD23AC5F7DE7}" type="sibTrans" cxnId="{AA05FC80-2A4A-49AC-BC58-CC4062320F9D}">
      <dgm:prSet/>
      <dgm:spPr/>
      <dgm:t>
        <a:bodyPr/>
        <a:lstStyle/>
        <a:p>
          <a:endParaRPr lang="en-US">
            <a:latin typeface="Tw Cen MT" panose="020B0602020104020603" pitchFamily="34" charset="0"/>
          </a:endParaRPr>
        </a:p>
      </dgm:t>
    </dgm:pt>
    <dgm:pt modelId="{C5DD42A7-F9AF-4A88-ABD9-B5DB5990D897}">
      <dgm:prSet/>
      <dgm:spPr/>
      <dgm:t>
        <a:bodyPr/>
        <a:lstStyle/>
        <a:p>
          <a:r>
            <a:rPr lang="en-US">
              <a:latin typeface="Tw Cen MT" panose="020B0602020104020603" pitchFamily="34" charset="0"/>
            </a:rPr>
            <a:t>Employment requirements</a:t>
          </a:r>
        </a:p>
      </dgm:t>
    </dgm:pt>
    <dgm:pt modelId="{A7945A07-F1CF-424E-A5FD-93AB2357F9CA}" type="parTrans" cxnId="{07D48207-A7E3-4A46-94EA-20D0F3711307}">
      <dgm:prSet/>
      <dgm:spPr/>
      <dgm:t>
        <a:bodyPr/>
        <a:lstStyle/>
        <a:p>
          <a:endParaRPr lang="en-US">
            <a:latin typeface="Tw Cen MT" panose="020B0602020104020603" pitchFamily="34" charset="0"/>
          </a:endParaRPr>
        </a:p>
      </dgm:t>
    </dgm:pt>
    <dgm:pt modelId="{4477A0FB-586F-4E23-918A-7A74BB3AFDD7}" type="sibTrans" cxnId="{07D48207-A7E3-4A46-94EA-20D0F3711307}">
      <dgm:prSet/>
      <dgm:spPr/>
      <dgm:t>
        <a:bodyPr/>
        <a:lstStyle/>
        <a:p>
          <a:endParaRPr lang="en-US">
            <a:latin typeface="Tw Cen MT" panose="020B0602020104020603" pitchFamily="34" charset="0"/>
          </a:endParaRPr>
        </a:p>
      </dgm:t>
    </dgm:pt>
    <dgm:pt modelId="{118B90CE-D724-4DCC-B147-3B1B1913070C}">
      <dgm:prSet/>
      <dgm:spPr/>
      <dgm:t>
        <a:bodyPr/>
        <a:lstStyle/>
        <a:p>
          <a:r>
            <a:rPr lang="en-US">
              <a:latin typeface="Tw Cen MT" panose="020B0602020104020603" pitchFamily="34" charset="0"/>
            </a:rPr>
            <a:t>Technology changes</a:t>
          </a:r>
        </a:p>
      </dgm:t>
    </dgm:pt>
    <dgm:pt modelId="{293682D1-8D7D-459B-839F-CEA4407AB01A}" type="parTrans" cxnId="{C5317BB7-BDD0-4785-A018-1BC2DBD7F873}">
      <dgm:prSet/>
      <dgm:spPr/>
      <dgm:t>
        <a:bodyPr/>
        <a:lstStyle/>
        <a:p>
          <a:endParaRPr lang="en-US">
            <a:latin typeface="Tw Cen MT" panose="020B0602020104020603" pitchFamily="34" charset="0"/>
          </a:endParaRPr>
        </a:p>
      </dgm:t>
    </dgm:pt>
    <dgm:pt modelId="{52B9330F-8855-4210-BCDF-4E59B4319C9F}" type="sibTrans" cxnId="{C5317BB7-BDD0-4785-A018-1BC2DBD7F873}">
      <dgm:prSet/>
      <dgm:spPr/>
      <dgm:t>
        <a:bodyPr/>
        <a:lstStyle/>
        <a:p>
          <a:endParaRPr lang="en-US">
            <a:latin typeface="Tw Cen MT" panose="020B0602020104020603" pitchFamily="34" charset="0"/>
          </a:endParaRPr>
        </a:p>
      </dgm:t>
    </dgm:pt>
    <dgm:pt modelId="{8EA1D101-B37E-4FE7-8CDD-6B3A57D2E6BA}">
      <dgm:prSet/>
      <dgm:spPr/>
      <dgm:t>
        <a:bodyPr/>
        <a:lstStyle/>
        <a:p>
          <a:r>
            <a:rPr lang="en-US">
              <a:latin typeface="Tw Cen MT" panose="020B0602020104020603" pitchFamily="34" charset="0"/>
            </a:rPr>
            <a:t>Looking forward</a:t>
          </a:r>
        </a:p>
      </dgm:t>
    </dgm:pt>
    <dgm:pt modelId="{0626B63F-D2B2-4E38-9482-2895F0153F1D}" type="parTrans" cxnId="{C74CDD59-6B2C-453E-99ED-07B7C7A208CB}">
      <dgm:prSet/>
      <dgm:spPr/>
      <dgm:t>
        <a:bodyPr/>
        <a:lstStyle/>
        <a:p>
          <a:endParaRPr lang="en-US">
            <a:latin typeface="Tw Cen MT" panose="020B0602020104020603" pitchFamily="34" charset="0"/>
          </a:endParaRPr>
        </a:p>
      </dgm:t>
    </dgm:pt>
    <dgm:pt modelId="{A406EEE5-8DC4-4D2A-8837-B0D50C777C05}" type="sibTrans" cxnId="{C74CDD59-6B2C-453E-99ED-07B7C7A208CB}">
      <dgm:prSet/>
      <dgm:spPr/>
      <dgm:t>
        <a:bodyPr/>
        <a:lstStyle/>
        <a:p>
          <a:endParaRPr lang="en-US">
            <a:latin typeface="Tw Cen MT" panose="020B0602020104020603" pitchFamily="34" charset="0"/>
          </a:endParaRPr>
        </a:p>
      </dgm:t>
    </dgm:pt>
    <dgm:pt modelId="{7FDE9017-625D-44D5-916F-00882E5DDC17}">
      <dgm:prSet/>
      <dgm:spPr/>
      <dgm:t>
        <a:bodyPr/>
        <a:lstStyle/>
        <a:p>
          <a:r>
            <a:rPr lang="en-US">
              <a:latin typeface="Tw Cen MT" panose="020B0602020104020603" pitchFamily="34" charset="0"/>
            </a:rPr>
            <a:t>Confidence in the job market</a:t>
          </a:r>
        </a:p>
      </dgm:t>
    </dgm:pt>
    <dgm:pt modelId="{147DCC7D-5231-489D-9191-6B11EB08B461}" type="parTrans" cxnId="{6CF735AA-E371-4ADD-8A4A-58EFFDE0571C}">
      <dgm:prSet/>
      <dgm:spPr/>
      <dgm:t>
        <a:bodyPr/>
        <a:lstStyle/>
        <a:p>
          <a:endParaRPr lang="en-US">
            <a:latin typeface="Tw Cen MT" panose="020B0602020104020603" pitchFamily="34" charset="0"/>
          </a:endParaRPr>
        </a:p>
      </dgm:t>
    </dgm:pt>
    <dgm:pt modelId="{540CDC87-723E-4CE9-B7CE-0CC404EF8B29}" type="sibTrans" cxnId="{6CF735AA-E371-4ADD-8A4A-58EFFDE0571C}">
      <dgm:prSet/>
      <dgm:spPr/>
      <dgm:t>
        <a:bodyPr/>
        <a:lstStyle/>
        <a:p>
          <a:endParaRPr lang="en-US">
            <a:latin typeface="Tw Cen MT" panose="020B0602020104020603" pitchFamily="34" charset="0"/>
          </a:endParaRPr>
        </a:p>
      </dgm:t>
    </dgm:pt>
    <dgm:pt modelId="{9308D31A-335F-48E8-A7E2-6033B981A3B1}">
      <dgm:prSet/>
      <dgm:spPr/>
      <dgm:t>
        <a:bodyPr/>
        <a:lstStyle/>
        <a:p>
          <a:r>
            <a:rPr lang="en-US">
              <a:latin typeface="Tw Cen MT" panose="020B0602020104020603" pitchFamily="34" charset="0"/>
            </a:rPr>
            <a:t>Future concerns</a:t>
          </a:r>
        </a:p>
      </dgm:t>
    </dgm:pt>
    <dgm:pt modelId="{ACE879D9-4771-41AA-983C-08A6C9501729}" type="parTrans" cxnId="{3694F9F3-8FB0-475B-A27C-316B98E58927}">
      <dgm:prSet/>
      <dgm:spPr/>
      <dgm:t>
        <a:bodyPr/>
        <a:lstStyle/>
        <a:p>
          <a:endParaRPr lang="en-US">
            <a:latin typeface="Tw Cen MT" panose="020B0602020104020603" pitchFamily="34" charset="0"/>
          </a:endParaRPr>
        </a:p>
      </dgm:t>
    </dgm:pt>
    <dgm:pt modelId="{28027854-3321-4F71-A391-17399AD68F9F}" type="sibTrans" cxnId="{3694F9F3-8FB0-475B-A27C-316B98E58927}">
      <dgm:prSet/>
      <dgm:spPr/>
      <dgm:t>
        <a:bodyPr/>
        <a:lstStyle/>
        <a:p>
          <a:endParaRPr lang="en-US">
            <a:latin typeface="Tw Cen MT" panose="020B0602020104020603" pitchFamily="34" charset="0"/>
          </a:endParaRPr>
        </a:p>
      </dgm:t>
    </dgm:pt>
    <dgm:pt modelId="{85EAD42F-0621-40A6-932C-418C474FD289}">
      <dgm:prSet/>
      <dgm:spPr/>
      <dgm:t>
        <a:bodyPr/>
        <a:lstStyle/>
        <a:p>
          <a:r>
            <a:rPr lang="en-US">
              <a:latin typeface="Tw Cen MT" panose="020B0602020104020603" pitchFamily="34" charset="0"/>
            </a:rPr>
            <a:t>Future aspirations</a:t>
          </a:r>
        </a:p>
      </dgm:t>
    </dgm:pt>
    <dgm:pt modelId="{F46491A9-3D54-47A1-A7D0-2B6594FF3CC5}" type="parTrans" cxnId="{26595CC2-DD1A-44FA-BC8E-F7B59A9D0674}">
      <dgm:prSet/>
      <dgm:spPr/>
      <dgm:t>
        <a:bodyPr/>
        <a:lstStyle/>
        <a:p>
          <a:endParaRPr lang="en-US">
            <a:latin typeface="Tw Cen MT" panose="020B0602020104020603" pitchFamily="34" charset="0"/>
          </a:endParaRPr>
        </a:p>
      </dgm:t>
    </dgm:pt>
    <dgm:pt modelId="{7826F4DB-1AED-4F35-9010-0812B30FCEF2}" type="sibTrans" cxnId="{26595CC2-DD1A-44FA-BC8E-F7B59A9D0674}">
      <dgm:prSet/>
      <dgm:spPr/>
      <dgm:t>
        <a:bodyPr/>
        <a:lstStyle/>
        <a:p>
          <a:endParaRPr lang="en-US">
            <a:latin typeface="Tw Cen MT" panose="020B0602020104020603" pitchFamily="34" charset="0"/>
          </a:endParaRPr>
        </a:p>
      </dgm:t>
    </dgm:pt>
    <dgm:pt modelId="{E3E5892F-EE5C-4D32-AF59-8A6D3C8119D2}" type="pres">
      <dgm:prSet presAssocID="{AED29F11-1A5C-4788-8CED-1F6DB92FCCF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43F1473-819D-474A-ADB6-5CBE7FCDC685}" type="pres">
      <dgm:prSet presAssocID="{2F3BBDCD-958E-4103-8EF0-0898B398DDE0}" presName="root" presStyleCnt="0"/>
      <dgm:spPr/>
    </dgm:pt>
    <dgm:pt modelId="{0825D83D-0245-42E5-BD27-9E3B55EAB4BC}" type="pres">
      <dgm:prSet presAssocID="{2F3BBDCD-958E-4103-8EF0-0898B398DDE0}" presName="rootComposite" presStyleCnt="0"/>
      <dgm:spPr/>
    </dgm:pt>
    <dgm:pt modelId="{FB306163-186D-44B9-8B8D-75F382AFD9D7}" type="pres">
      <dgm:prSet presAssocID="{2F3BBDCD-958E-4103-8EF0-0898B398DDE0}" presName="rootText" presStyleLbl="node1" presStyleIdx="0" presStyleCnt="4"/>
      <dgm:spPr/>
    </dgm:pt>
    <dgm:pt modelId="{9CB627F1-58BB-4EE3-860C-7E291ACF5E92}" type="pres">
      <dgm:prSet presAssocID="{2F3BBDCD-958E-4103-8EF0-0898B398DDE0}" presName="rootConnector" presStyleLbl="node1" presStyleIdx="0" presStyleCnt="4"/>
      <dgm:spPr/>
    </dgm:pt>
    <dgm:pt modelId="{51159A60-123D-4418-B3AF-6FBBF8412C05}" type="pres">
      <dgm:prSet presAssocID="{2F3BBDCD-958E-4103-8EF0-0898B398DDE0}" presName="childShape" presStyleCnt="0"/>
      <dgm:spPr/>
    </dgm:pt>
    <dgm:pt modelId="{F9E36899-C91E-42BF-A910-6E24EB6EF196}" type="pres">
      <dgm:prSet presAssocID="{6BB11313-2D0D-4539-BF6D-7F622218269A}" presName="Name13" presStyleLbl="parChTrans1D2" presStyleIdx="0" presStyleCnt="12"/>
      <dgm:spPr/>
    </dgm:pt>
    <dgm:pt modelId="{10FB5BCB-6F1C-424E-BF7B-173DFBED03D4}" type="pres">
      <dgm:prSet presAssocID="{C16EA6F0-CB82-4C61-8AF4-545192466360}" presName="childText" presStyleLbl="bgAcc1" presStyleIdx="0" presStyleCnt="12">
        <dgm:presLayoutVars>
          <dgm:bulletEnabled val="1"/>
        </dgm:presLayoutVars>
      </dgm:prSet>
      <dgm:spPr/>
    </dgm:pt>
    <dgm:pt modelId="{F78D65A9-A1FA-41F3-AF2F-F437E9E1FB02}" type="pres">
      <dgm:prSet presAssocID="{169E1A34-478F-4E1A-B504-A21D08E90ECA}" presName="Name13" presStyleLbl="parChTrans1D2" presStyleIdx="1" presStyleCnt="12"/>
      <dgm:spPr/>
    </dgm:pt>
    <dgm:pt modelId="{320578AD-114B-4C10-B624-8EBF9D455480}" type="pres">
      <dgm:prSet presAssocID="{B63DB3B0-62BF-4DD1-B05E-60914D302520}" presName="childText" presStyleLbl="bgAcc1" presStyleIdx="1" presStyleCnt="12">
        <dgm:presLayoutVars>
          <dgm:bulletEnabled val="1"/>
        </dgm:presLayoutVars>
      </dgm:prSet>
      <dgm:spPr/>
    </dgm:pt>
    <dgm:pt modelId="{B4F7B5AA-9DE6-4509-93C7-D044561804DB}" type="pres">
      <dgm:prSet presAssocID="{C9C66EA9-0EA8-4736-A0DB-1D24E5B1ACCB}" presName="Name13" presStyleLbl="parChTrans1D2" presStyleIdx="2" presStyleCnt="12"/>
      <dgm:spPr/>
    </dgm:pt>
    <dgm:pt modelId="{BDBB4498-ABF1-4482-A2C2-AD888D929602}" type="pres">
      <dgm:prSet presAssocID="{3EDFBDE7-FDF3-4B10-8F36-7776CE874247}" presName="childText" presStyleLbl="bgAcc1" presStyleIdx="2" presStyleCnt="12">
        <dgm:presLayoutVars>
          <dgm:bulletEnabled val="1"/>
        </dgm:presLayoutVars>
      </dgm:prSet>
      <dgm:spPr/>
    </dgm:pt>
    <dgm:pt modelId="{36E42A06-2604-4AE5-AA20-E69287ED6DDA}" type="pres">
      <dgm:prSet presAssocID="{BD2C89EC-4BF2-4A07-9620-4FD8D35202AA}" presName="root" presStyleCnt="0"/>
      <dgm:spPr/>
    </dgm:pt>
    <dgm:pt modelId="{A360E0B0-BC40-4980-A2CE-970D5DC3592A}" type="pres">
      <dgm:prSet presAssocID="{BD2C89EC-4BF2-4A07-9620-4FD8D35202AA}" presName="rootComposite" presStyleCnt="0"/>
      <dgm:spPr/>
    </dgm:pt>
    <dgm:pt modelId="{DC467C60-2DEE-4622-A855-FA44D8034CA8}" type="pres">
      <dgm:prSet presAssocID="{BD2C89EC-4BF2-4A07-9620-4FD8D35202AA}" presName="rootText" presStyleLbl="node1" presStyleIdx="1" presStyleCnt="4"/>
      <dgm:spPr/>
    </dgm:pt>
    <dgm:pt modelId="{112D0553-0F0F-4F61-B167-581BD7A7701C}" type="pres">
      <dgm:prSet presAssocID="{BD2C89EC-4BF2-4A07-9620-4FD8D35202AA}" presName="rootConnector" presStyleLbl="node1" presStyleIdx="1" presStyleCnt="4"/>
      <dgm:spPr/>
    </dgm:pt>
    <dgm:pt modelId="{94CAA44B-F65D-42F8-8C99-5744540EEAF4}" type="pres">
      <dgm:prSet presAssocID="{BD2C89EC-4BF2-4A07-9620-4FD8D35202AA}" presName="childShape" presStyleCnt="0"/>
      <dgm:spPr/>
    </dgm:pt>
    <dgm:pt modelId="{181A09A0-C453-4835-BCF0-E5E9D0F33433}" type="pres">
      <dgm:prSet presAssocID="{02DD4B87-AAEE-46F1-B83E-156D18723594}" presName="Name13" presStyleLbl="parChTrans1D2" presStyleIdx="3" presStyleCnt="12"/>
      <dgm:spPr/>
    </dgm:pt>
    <dgm:pt modelId="{92AC5DAA-FBF8-487D-ACE1-ED050EB7B27B}" type="pres">
      <dgm:prSet presAssocID="{8730DD1A-FF10-4A05-B0A1-E4F33477A8A5}" presName="childText" presStyleLbl="bgAcc1" presStyleIdx="3" presStyleCnt="12">
        <dgm:presLayoutVars>
          <dgm:bulletEnabled val="1"/>
        </dgm:presLayoutVars>
      </dgm:prSet>
      <dgm:spPr/>
    </dgm:pt>
    <dgm:pt modelId="{AB78ED7F-337B-41FB-82A3-9857EB3FFAEF}" type="pres">
      <dgm:prSet presAssocID="{C0788C7B-151D-4EF2-9F22-DA0CC555167E}" presName="Name13" presStyleLbl="parChTrans1D2" presStyleIdx="4" presStyleCnt="12"/>
      <dgm:spPr/>
    </dgm:pt>
    <dgm:pt modelId="{B05A8E29-2BB5-4634-8946-1AA8EEABDD38}" type="pres">
      <dgm:prSet presAssocID="{5A2AA2F3-326C-4B13-BD86-B88812ABBEAA}" presName="childText" presStyleLbl="bgAcc1" presStyleIdx="4" presStyleCnt="12">
        <dgm:presLayoutVars>
          <dgm:bulletEnabled val="1"/>
        </dgm:presLayoutVars>
      </dgm:prSet>
      <dgm:spPr/>
    </dgm:pt>
    <dgm:pt modelId="{B8F6DBDD-432B-4779-B4A9-1A5B71FA0180}" type="pres">
      <dgm:prSet presAssocID="{5E444978-43A9-44C5-8753-689B5E5CFE2B}" presName="Name13" presStyleLbl="parChTrans1D2" presStyleIdx="5" presStyleCnt="12"/>
      <dgm:spPr/>
    </dgm:pt>
    <dgm:pt modelId="{DD004F21-D61E-461C-9CA7-5C9B23915AE7}" type="pres">
      <dgm:prSet presAssocID="{96E541E2-99AD-4C10-9C6E-34D7A2CAEDB8}" presName="childText" presStyleLbl="bgAcc1" presStyleIdx="5" presStyleCnt="12">
        <dgm:presLayoutVars>
          <dgm:bulletEnabled val="1"/>
        </dgm:presLayoutVars>
      </dgm:prSet>
      <dgm:spPr/>
    </dgm:pt>
    <dgm:pt modelId="{CA08DA63-DA4D-41DB-91AA-23173B635C1C}" type="pres">
      <dgm:prSet presAssocID="{DC8330C8-323D-412E-BE46-42AF9E4FD15C}" presName="root" presStyleCnt="0"/>
      <dgm:spPr/>
    </dgm:pt>
    <dgm:pt modelId="{B7E2754E-17CA-45B9-9B4F-3FDAFB53D4DD}" type="pres">
      <dgm:prSet presAssocID="{DC8330C8-323D-412E-BE46-42AF9E4FD15C}" presName="rootComposite" presStyleCnt="0"/>
      <dgm:spPr/>
    </dgm:pt>
    <dgm:pt modelId="{FBFD80BD-E00C-4F28-86A6-E973DB86F2D9}" type="pres">
      <dgm:prSet presAssocID="{DC8330C8-323D-412E-BE46-42AF9E4FD15C}" presName="rootText" presStyleLbl="node1" presStyleIdx="2" presStyleCnt="4"/>
      <dgm:spPr/>
    </dgm:pt>
    <dgm:pt modelId="{EDEE8BDE-9D98-4774-83AA-99C3C4F3529C}" type="pres">
      <dgm:prSet presAssocID="{DC8330C8-323D-412E-BE46-42AF9E4FD15C}" presName="rootConnector" presStyleLbl="node1" presStyleIdx="2" presStyleCnt="4"/>
      <dgm:spPr/>
    </dgm:pt>
    <dgm:pt modelId="{476439ED-3A2D-4AFF-A2ED-2329CA62271A}" type="pres">
      <dgm:prSet presAssocID="{DC8330C8-323D-412E-BE46-42AF9E4FD15C}" presName="childShape" presStyleCnt="0"/>
      <dgm:spPr/>
    </dgm:pt>
    <dgm:pt modelId="{B56EA0E0-466E-4C1B-B54E-AB72A6F85425}" type="pres">
      <dgm:prSet presAssocID="{A0343760-614E-45B8-96F8-99F3BE6A8D0D}" presName="Name13" presStyleLbl="parChTrans1D2" presStyleIdx="6" presStyleCnt="12"/>
      <dgm:spPr/>
    </dgm:pt>
    <dgm:pt modelId="{7B8BC73C-6071-4ED9-875D-ABBE63E4FEE2}" type="pres">
      <dgm:prSet presAssocID="{0084E2B1-1A70-4382-9492-E389D591E67A}" presName="childText" presStyleLbl="bgAcc1" presStyleIdx="6" presStyleCnt="12">
        <dgm:presLayoutVars>
          <dgm:bulletEnabled val="1"/>
        </dgm:presLayoutVars>
      </dgm:prSet>
      <dgm:spPr/>
    </dgm:pt>
    <dgm:pt modelId="{1926F530-C571-4601-9C00-8A8503721DBE}" type="pres">
      <dgm:prSet presAssocID="{A7945A07-F1CF-424E-A5FD-93AB2357F9CA}" presName="Name13" presStyleLbl="parChTrans1D2" presStyleIdx="7" presStyleCnt="12"/>
      <dgm:spPr/>
    </dgm:pt>
    <dgm:pt modelId="{1CD46318-E533-471B-93F4-841187C3DB74}" type="pres">
      <dgm:prSet presAssocID="{C5DD42A7-F9AF-4A88-ABD9-B5DB5990D897}" presName="childText" presStyleLbl="bgAcc1" presStyleIdx="7" presStyleCnt="12">
        <dgm:presLayoutVars>
          <dgm:bulletEnabled val="1"/>
        </dgm:presLayoutVars>
      </dgm:prSet>
      <dgm:spPr/>
    </dgm:pt>
    <dgm:pt modelId="{83F6DBED-E14C-4916-839A-BB16E2F7AEB0}" type="pres">
      <dgm:prSet presAssocID="{293682D1-8D7D-459B-839F-CEA4407AB01A}" presName="Name13" presStyleLbl="parChTrans1D2" presStyleIdx="8" presStyleCnt="12"/>
      <dgm:spPr/>
    </dgm:pt>
    <dgm:pt modelId="{E6A58879-1C0D-457A-BFDD-05E13616C061}" type="pres">
      <dgm:prSet presAssocID="{118B90CE-D724-4DCC-B147-3B1B1913070C}" presName="childText" presStyleLbl="bgAcc1" presStyleIdx="8" presStyleCnt="12">
        <dgm:presLayoutVars>
          <dgm:bulletEnabled val="1"/>
        </dgm:presLayoutVars>
      </dgm:prSet>
      <dgm:spPr/>
    </dgm:pt>
    <dgm:pt modelId="{F0F058D2-1E2F-4A49-A7C9-0B343A493528}" type="pres">
      <dgm:prSet presAssocID="{8EA1D101-B37E-4FE7-8CDD-6B3A57D2E6BA}" presName="root" presStyleCnt="0"/>
      <dgm:spPr/>
    </dgm:pt>
    <dgm:pt modelId="{A37FEFAB-F2F3-4B74-A3BD-8D8B85DC024D}" type="pres">
      <dgm:prSet presAssocID="{8EA1D101-B37E-4FE7-8CDD-6B3A57D2E6BA}" presName="rootComposite" presStyleCnt="0"/>
      <dgm:spPr/>
    </dgm:pt>
    <dgm:pt modelId="{6C8935CD-5246-422F-9CE3-721B4687EA1A}" type="pres">
      <dgm:prSet presAssocID="{8EA1D101-B37E-4FE7-8CDD-6B3A57D2E6BA}" presName="rootText" presStyleLbl="node1" presStyleIdx="3" presStyleCnt="4"/>
      <dgm:spPr/>
    </dgm:pt>
    <dgm:pt modelId="{4CF6C181-6C9B-4543-BB42-494F1BBB72C0}" type="pres">
      <dgm:prSet presAssocID="{8EA1D101-B37E-4FE7-8CDD-6B3A57D2E6BA}" presName="rootConnector" presStyleLbl="node1" presStyleIdx="3" presStyleCnt="4"/>
      <dgm:spPr/>
    </dgm:pt>
    <dgm:pt modelId="{DFDC364B-3AD8-4FC5-82E9-AEB5282B133E}" type="pres">
      <dgm:prSet presAssocID="{8EA1D101-B37E-4FE7-8CDD-6B3A57D2E6BA}" presName="childShape" presStyleCnt="0"/>
      <dgm:spPr/>
    </dgm:pt>
    <dgm:pt modelId="{AAE860A1-0341-470D-8785-709C2575CDEC}" type="pres">
      <dgm:prSet presAssocID="{147DCC7D-5231-489D-9191-6B11EB08B461}" presName="Name13" presStyleLbl="parChTrans1D2" presStyleIdx="9" presStyleCnt="12"/>
      <dgm:spPr/>
    </dgm:pt>
    <dgm:pt modelId="{8DDEE7C0-B66C-4DAC-AB98-6B5ADB582738}" type="pres">
      <dgm:prSet presAssocID="{7FDE9017-625D-44D5-916F-00882E5DDC17}" presName="childText" presStyleLbl="bgAcc1" presStyleIdx="9" presStyleCnt="12">
        <dgm:presLayoutVars>
          <dgm:bulletEnabled val="1"/>
        </dgm:presLayoutVars>
      </dgm:prSet>
      <dgm:spPr/>
    </dgm:pt>
    <dgm:pt modelId="{0BC187CE-338A-477F-A3E7-29CD8E52D61F}" type="pres">
      <dgm:prSet presAssocID="{ACE879D9-4771-41AA-983C-08A6C9501729}" presName="Name13" presStyleLbl="parChTrans1D2" presStyleIdx="10" presStyleCnt="12"/>
      <dgm:spPr/>
    </dgm:pt>
    <dgm:pt modelId="{77A84F23-B17F-469B-B5DE-C82878A36BAA}" type="pres">
      <dgm:prSet presAssocID="{9308D31A-335F-48E8-A7E2-6033B981A3B1}" presName="childText" presStyleLbl="bgAcc1" presStyleIdx="10" presStyleCnt="12">
        <dgm:presLayoutVars>
          <dgm:bulletEnabled val="1"/>
        </dgm:presLayoutVars>
      </dgm:prSet>
      <dgm:spPr/>
    </dgm:pt>
    <dgm:pt modelId="{C94A4F05-55C3-41FF-BE23-DA82166AE2FE}" type="pres">
      <dgm:prSet presAssocID="{F46491A9-3D54-47A1-A7D0-2B6594FF3CC5}" presName="Name13" presStyleLbl="parChTrans1D2" presStyleIdx="11" presStyleCnt="12"/>
      <dgm:spPr/>
    </dgm:pt>
    <dgm:pt modelId="{C2582827-F785-4351-BB35-C3151C22A6E4}" type="pres">
      <dgm:prSet presAssocID="{85EAD42F-0621-40A6-932C-418C474FD289}" presName="childText" presStyleLbl="bgAcc1" presStyleIdx="11" presStyleCnt="12">
        <dgm:presLayoutVars>
          <dgm:bulletEnabled val="1"/>
        </dgm:presLayoutVars>
      </dgm:prSet>
      <dgm:spPr/>
    </dgm:pt>
  </dgm:ptLst>
  <dgm:cxnLst>
    <dgm:cxn modelId="{E3322F00-44A8-40A9-9E2E-8DF6C9F9C515}" type="presOf" srcId="{B63DB3B0-62BF-4DD1-B05E-60914D302520}" destId="{320578AD-114B-4C10-B624-8EBF9D455480}" srcOrd="0" destOrd="0" presId="urn:microsoft.com/office/officeart/2005/8/layout/hierarchy3"/>
    <dgm:cxn modelId="{6EF88D04-DEB9-4071-8CB3-786C0E9C9ECF}" srcId="{BD2C89EC-4BF2-4A07-9620-4FD8D35202AA}" destId="{96E541E2-99AD-4C10-9C6E-34D7A2CAEDB8}" srcOrd="2" destOrd="0" parTransId="{5E444978-43A9-44C5-8753-689B5E5CFE2B}" sibTransId="{D3179C64-DF19-4D4C-A87C-7592E6E5A415}"/>
    <dgm:cxn modelId="{07D48207-A7E3-4A46-94EA-20D0F3711307}" srcId="{DC8330C8-323D-412E-BE46-42AF9E4FD15C}" destId="{C5DD42A7-F9AF-4A88-ABD9-B5DB5990D897}" srcOrd="1" destOrd="0" parTransId="{A7945A07-F1CF-424E-A5FD-93AB2357F9CA}" sibTransId="{4477A0FB-586F-4E23-918A-7A74BB3AFDD7}"/>
    <dgm:cxn modelId="{74F87213-525E-4DB2-97C2-D6E81754982D}" srcId="{BD2C89EC-4BF2-4A07-9620-4FD8D35202AA}" destId="{8730DD1A-FF10-4A05-B0A1-E4F33477A8A5}" srcOrd="0" destOrd="0" parTransId="{02DD4B87-AAEE-46F1-B83E-156D18723594}" sibTransId="{86EDC427-5FCA-4393-BE9E-64011DCACAE4}"/>
    <dgm:cxn modelId="{5AEAC117-A6CC-41D8-911A-C693AF541BCB}" srcId="{2F3BBDCD-958E-4103-8EF0-0898B398DDE0}" destId="{C16EA6F0-CB82-4C61-8AF4-545192466360}" srcOrd="0" destOrd="0" parTransId="{6BB11313-2D0D-4539-BF6D-7F622218269A}" sibTransId="{6C8E78BB-1E60-496A-BDF9-BD0432DF7CF9}"/>
    <dgm:cxn modelId="{9592B41B-8ADF-4627-AB22-F337F8734BAD}" type="presOf" srcId="{A0343760-614E-45B8-96F8-99F3BE6A8D0D}" destId="{B56EA0E0-466E-4C1B-B54E-AB72A6F85425}" srcOrd="0" destOrd="0" presId="urn:microsoft.com/office/officeart/2005/8/layout/hierarchy3"/>
    <dgm:cxn modelId="{78BEEB1D-9237-4ABD-9268-0294BD9074DF}" type="presOf" srcId="{F46491A9-3D54-47A1-A7D0-2B6594FF3CC5}" destId="{C94A4F05-55C3-41FF-BE23-DA82166AE2FE}" srcOrd="0" destOrd="0" presId="urn:microsoft.com/office/officeart/2005/8/layout/hierarchy3"/>
    <dgm:cxn modelId="{09BDC01E-6A13-4F60-B77A-6F3BC5480DAF}" type="presOf" srcId="{96E541E2-99AD-4C10-9C6E-34D7A2CAEDB8}" destId="{DD004F21-D61E-461C-9CA7-5C9B23915AE7}" srcOrd="0" destOrd="0" presId="urn:microsoft.com/office/officeart/2005/8/layout/hierarchy3"/>
    <dgm:cxn modelId="{ADE55420-0096-4EC2-803C-B8490FEE1DCA}" srcId="{BD2C89EC-4BF2-4A07-9620-4FD8D35202AA}" destId="{5A2AA2F3-326C-4B13-BD86-B88812ABBEAA}" srcOrd="1" destOrd="0" parTransId="{C0788C7B-151D-4EF2-9F22-DA0CC555167E}" sibTransId="{4092FC62-1412-4EC8-A7AA-FC54D16DC789}"/>
    <dgm:cxn modelId="{9570D822-775B-43A8-9291-2011B4C00068}" type="presOf" srcId="{7FDE9017-625D-44D5-916F-00882E5DDC17}" destId="{8DDEE7C0-B66C-4DAC-AB98-6B5ADB582738}" srcOrd="0" destOrd="0" presId="urn:microsoft.com/office/officeart/2005/8/layout/hierarchy3"/>
    <dgm:cxn modelId="{34C5B023-8BD3-485F-B528-22EFAB345C1D}" srcId="{AED29F11-1A5C-4788-8CED-1F6DB92FCCFE}" destId="{DC8330C8-323D-412E-BE46-42AF9E4FD15C}" srcOrd="2" destOrd="0" parTransId="{FEDDD8D8-518B-41E6-9F05-842F289EEBBB}" sibTransId="{80CB4224-DFD5-49E6-B253-1DB748AA7365}"/>
    <dgm:cxn modelId="{19E4B938-75BE-4FF2-B319-8FA34CA09DF9}" type="presOf" srcId="{118B90CE-D724-4DCC-B147-3B1B1913070C}" destId="{E6A58879-1C0D-457A-BFDD-05E13616C061}" srcOrd="0" destOrd="0" presId="urn:microsoft.com/office/officeart/2005/8/layout/hierarchy3"/>
    <dgm:cxn modelId="{96A6913A-C6D8-4D4B-9451-DE581937FCDE}" type="presOf" srcId="{02DD4B87-AAEE-46F1-B83E-156D18723594}" destId="{181A09A0-C453-4835-BCF0-E5E9D0F33433}" srcOrd="0" destOrd="0" presId="urn:microsoft.com/office/officeart/2005/8/layout/hierarchy3"/>
    <dgm:cxn modelId="{3A4C435C-12D8-416B-8C6C-C3FD63BB8E0F}" type="presOf" srcId="{9308D31A-335F-48E8-A7E2-6033B981A3B1}" destId="{77A84F23-B17F-469B-B5DE-C82878A36BAA}" srcOrd="0" destOrd="0" presId="urn:microsoft.com/office/officeart/2005/8/layout/hierarchy3"/>
    <dgm:cxn modelId="{DB426941-7248-4710-B191-AAF2E98F5661}" type="presOf" srcId="{C0788C7B-151D-4EF2-9F22-DA0CC555167E}" destId="{AB78ED7F-337B-41FB-82A3-9857EB3FFAEF}" srcOrd="0" destOrd="0" presId="urn:microsoft.com/office/officeart/2005/8/layout/hierarchy3"/>
    <dgm:cxn modelId="{6343E442-70A2-44B1-8589-1C07D5D7DD3D}" type="presOf" srcId="{169E1A34-478F-4E1A-B504-A21D08E90ECA}" destId="{F78D65A9-A1FA-41F3-AF2F-F437E9E1FB02}" srcOrd="0" destOrd="0" presId="urn:microsoft.com/office/officeart/2005/8/layout/hierarchy3"/>
    <dgm:cxn modelId="{AF489A65-800B-43DF-8FBA-AFC92CA6E53E}" type="presOf" srcId="{6BB11313-2D0D-4539-BF6D-7F622218269A}" destId="{F9E36899-C91E-42BF-A910-6E24EB6EF196}" srcOrd="0" destOrd="0" presId="urn:microsoft.com/office/officeart/2005/8/layout/hierarchy3"/>
    <dgm:cxn modelId="{1BA1A047-3FEB-470B-84D3-FA97A78A9E84}" type="presOf" srcId="{5A2AA2F3-326C-4B13-BD86-B88812ABBEAA}" destId="{B05A8E29-2BB5-4634-8946-1AA8EEABDD38}" srcOrd="0" destOrd="0" presId="urn:microsoft.com/office/officeart/2005/8/layout/hierarchy3"/>
    <dgm:cxn modelId="{8E9A6E4C-A4E5-4ECC-A3AB-B57530867462}" type="presOf" srcId="{85EAD42F-0621-40A6-932C-418C474FD289}" destId="{C2582827-F785-4351-BB35-C3151C22A6E4}" srcOrd="0" destOrd="0" presId="urn:microsoft.com/office/officeart/2005/8/layout/hierarchy3"/>
    <dgm:cxn modelId="{0988A96D-3257-40F3-B460-C93A53A8983E}" type="presOf" srcId="{2F3BBDCD-958E-4103-8EF0-0898B398DDE0}" destId="{FB306163-186D-44B9-8B8D-75F382AFD9D7}" srcOrd="0" destOrd="0" presId="urn:microsoft.com/office/officeart/2005/8/layout/hierarchy3"/>
    <dgm:cxn modelId="{F6A87F4E-8FE4-4BCF-B353-5B93F934A192}" type="presOf" srcId="{5E444978-43A9-44C5-8753-689B5E5CFE2B}" destId="{B8F6DBDD-432B-4779-B4A9-1A5B71FA0180}" srcOrd="0" destOrd="0" presId="urn:microsoft.com/office/officeart/2005/8/layout/hierarchy3"/>
    <dgm:cxn modelId="{709BEC4F-283B-44FC-A56F-D3705586821C}" type="presOf" srcId="{ACE879D9-4771-41AA-983C-08A6C9501729}" destId="{0BC187CE-338A-477F-A3E7-29CD8E52D61F}" srcOrd="0" destOrd="0" presId="urn:microsoft.com/office/officeart/2005/8/layout/hierarchy3"/>
    <dgm:cxn modelId="{C0D12775-14BC-4506-942F-89A5B7AC6C72}" type="presOf" srcId="{8EA1D101-B37E-4FE7-8CDD-6B3A57D2E6BA}" destId="{4CF6C181-6C9B-4543-BB42-494F1BBB72C0}" srcOrd="1" destOrd="0" presId="urn:microsoft.com/office/officeart/2005/8/layout/hierarchy3"/>
    <dgm:cxn modelId="{C74CDD59-6B2C-453E-99ED-07B7C7A208CB}" srcId="{AED29F11-1A5C-4788-8CED-1F6DB92FCCFE}" destId="{8EA1D101-B37E-4FE7-8CDD-6B3A57D2E6BA}" srcOrd="3" destOrd="0" parTransId="{0626B63F-D2B2-4E38-9482-2895F0153F1D}" sibTransId="{A406EEE5-8DC4-4D2A-8837-B0D50C777C05}"/>
    <dgm:cxn modelId="{64C16B5A-2E34-4BCB-B8B9-512DDB570E7C}" type="presOf" srcId="{A7945A07-F1CF-424E-A5FD-93AB2357F9CA}" destId="{1926F530-C571-4601-9C00-8A8503721DBE}" srcOrd="0" destOrd="0" presId="urn:microsoft.com/office/officeart/2005/8/layout/hierarchy3"/>
    <dgm:cxn modelId="{AA05FC80-2A4A-49AC-BC58-CC4062320F9D}" srcId="{DC8330C8-323D-412E-BE46-42AF9E4FD15C}" destId="{0084E2B1-1A70-4382-9492-E389D591E67A}" srcOrd="0" destOrd="0" parTransId="{A0343760-614E-45B8-96F8-99F3BE6A8D0D}" sibTransId="{5CCAE3F6-BAF5-481A-9CB2-DD23AC5F7DE7}"/>
    <dgm:cxn modelId="{6D6E9883-B73F-42D3-8AE8-69057E58D38C}" type="presOf" srcId="{8EA1D101-B37E-4FE7-8CDD-6B3A57D2E6BA}" destId="{6C8935CD-5246-422F-9CE3-721B4687EA1A}" srcOrd="0" destOrd="0" presId="urn:microsoft.com/office/officeart/2005/8/layout/hierarchy3"/>
    <dgm:cxn modelId="{82970A8F-D653-4A06-AFDD-CD8AD4002046}" type="presOf" srcId="{0084E2B1-1A70-4382-9492-E389D591E67A}" destId="{7B8BC73C-6071-4ED9-875D-ABBE63E4FEE2}" srcOrd="0" destOrd="0" presId="urn:microsoft.com/office/officeart/2005/8/layout/hierarchy3"/>
    <dgm:cxn modelId="{036BD091-5642-4F06-B113-1A2D01DB39F9}" type="presOf" srcId="{C9C66EA9-0EA8-4736-A0DB-1D24E5B1ACCB}" destId="{B4F7B5AA-9DE6-4509-93C7-D044561804DB}" srcOrd="0" destOrd="0" presId="urn:microsoft.com/office/officeart/2005/8/layout/hierarchy3"/>
    <dgm:cxn modelId="{F40E0194-1BB6-48B8-9066-933278430D15}" type="presOf" srcId="{3EDFBDE7-FDF3-4B10-8F36-7776CE874247}" destId="{BDBB4498-ABF1-4482-A2C2-AD888D929602}" srcOrd="0" destOrd="0" presId="urn:microsoft.com/office/officeart/2005/8/layout/hierarchy3"/>
    <dgm:cxn modelId="{FC696098-65C5-4DE7-BE73-6CBA66C93451}" type="presOf" srcId="{DC8330C8-323D-412E-BE46-42AF9E4FD15C}" destId="{EDEE8BDE-9D98-4774-83AA-99C3C4F3529C}" srcOrd="1" destOrd="0" presId="urn:microsoft.com/office/officeart/2005/8/layout/hierarchy3"/>
    <dgm:cxn modelId="{AC1634A2-71BC-4A04-9C2B-C5156DCF1E95}" srcId="{2F3BBDCD-958E-4103-8EF0-0898B398DDE0}" destId="{3EDFBDE7-FDF3-4B10-8F36-7776CE874247}" srcOrd="2" destOrd="0" parTransId="{C9C66EA9-0EA8-4736-A0DB-1D24E5B1ACCB}" sibTransId="{9AC7A9A9-7332-4628-ABB4-CB392892F689}"/>
    <dgm:cxn modelId="{6CF735AA-E371-4ADD-8A4A-58EFFDE0571C}" srcId="{8EA1D101-B37E-4FE7-8CDD-6B3A57D2E6BA}" destId="{7FDE9017-625D-44D5-916F-00882E5DDC17}" srcOrd="0" destOrd="0" parTransId="{147DCC7D-5231-489D-9191-6B11EB08B461}" sibTransId="{540CDC87-723E-4CE9-B7CE-0CC404EF8B29}"/>
    <dgm:cxn modelId="{3D6621AC-97F4-4798-99BD-7E3A815AE94F}" type="presOf" srcId="{8730DD1A-FF10-4A05-B0A1-E4F33477A8A5}" destId="{92AC5DAA-FBF8-487D-ACE1-ED050EB7B27B}" srcOrd="0" destOrd="0" presId="urn:microsoft.com/office/officeart/2005/8/layout/hierarchy3"/>
    <dgm:cxn modelId="{69DB4DB2-D561-44C9-8F42-24E0AD2E3E70}" srcId="{AED29F11-1A5C-4788-8CED-1F6DB92FCCFE}" destId="{BD2C89EC-4BF2-4A07-9620-4FD8D35202AA}" srcOrd="1" destOrd="0" parTransId="{BF11C7C5-1603-438D-9156-675A5F3B277F}" sibTransId="{C804D7EC-6FAD-4616-A47F-50F01013DA0F}"/>
    <dgm:cxn modelId="{2B2E0BB5-A7B0-4168-966A-8C653330A3B0}" type="presOf" srcId="{147DCC7D-5231-489D-9191-6B11EB08B461}" destId="{AAE860A1-0341-470D-8785-709C2575CDEC}" srcOrd="0" destOrd="0" presId="urn:microsoft.com/office/officeart/2005/8/layout/hierarchy3"/>
    <dgm:cxn modelId="{75BE16B6-0672-488A-A667-44329E95A3DF}" type="presOf" srcId="{2F3BBDCD-958E-4103-8EF0-0898B398DDE0}" destId="{9CB627F1-58BB-4EE3-860C-7E291ACF5E92}" srcOrd="1" destOrd="0" presId="urn:microsoft.com/office/officeart/2005/8/layout/hierarchy3"/>
    <dgm:cxn modelId="{C5317BB7-BDD0-4785-A018-1BC2DBD7F873}" srcId="{DC8330C8-323D-412E-BE46-42AF9E4FD15C}" destId="{118B90CE-D724-4DCC-B147-3B1B1913070C}" srcOrd="2" destOrd="0" parTransId="{293682D1-8D7D-459B-839F-CEA4407AB01A}" sibTransId="{52B9330F-8855-4210-BCDF-4E59B4319C9F}"/>
    <dgm:cxn modelId="{42C8FAC1-59C6-45FE-B298-E16517347E73}" type="presOf" srcId="{C5DD42A7-F9AF-4A88-ABD9-B5DB5990D897}" destId="{1CD46318-E533-471B-93F4-841187C3DB74}" srcOrd="0" destOrd="0" presId="urn:microsoft.com/office/officeart/2005/8/layout/hierarchy3"/>
    <dgm:cxn modelId="{26595CC2-DD1A-44FA-BC8E-F7B59A9D0674}" srcId="{8EA1D101-B37E-4FE7-8CDD-6B3A57D2E6BA}" destId="{85EAD42F-0621-40A6-932C-418C474FD289}" srcOrd="2" destOrd="0" parTransId="{F46491A9-3D54-47A1-A7D0-2B6594FF3CC5}" sibTransId="{7826F4DB-1AED-4F35-9010-0812B30FCEF2}"/>
    <dgm:cxn modelId="{18CA7AC8-8928-4874-B35E-F448DF683A7B}" type="presOf" srcId="{293682D1-8D7D-459B-839F-CEA4407AB01A}" destId="{83F6DBED-E14C-4916-839A-BB16E2F7AEB0}" srcOrd="0" destOrd="0" presId="urn:microsoft.com/office/officeart/2005/8/layout/hierarchy3"/>
    <dgm:cxn modelId="{A90AE2D0-93B6-4810-BFD4-8658467528E2}" type="presOf" srcId="{AED29F11-1A5C-4788-8CED-1F6DB92FCCFE}" destId="{E3E5892F-EE5C-4D32-AF59-8A6D3C8119D2}" srcOrd="0" destOrd="0" presId="urn:microsoft.com/office/officeart/2005/8/layout/hierarchy3"/>
    <dgm:cxn modelId="{90B57FD9-31C9-4036-AC2A-FB17F6B252B1}" type="presOf" srcId="{BD2C89EC-4BF2-4A07-9620-4FD8D35202AA}" destId="{112D0553-0F0F-4F61-B167-581BD7A7701C}" srcOrd="1" destOrd="0" presId="urn:microsoft.com/office/officeart/2005/8/layout/hierarchy3"/>
    <dgm:cxn modelId="{327C91DA-EEF2-487F-8FFF-F959E8EC0B71}" type="presOf" srcId="{BD2C89EC-4BF2-4A07-9620-4FD8D35202AA}" destId="{DC467C60-2DEE-4622-A855-FA44D8034CA8}" srcOrd="0" destOrd="0" presId="urn:microsoft.com/office/officeart/2005/8/layout/hierarchy3"/>
    <dgm:cxn modelId="{2288BADC-2D65-4F28-97CA-B2143B233586}" srcId="{AED29F11-1A5C-4788-8CED-1F6DB92FCCFE}" destId="{2F3BBDCD-958E-4103-8EF0-0898B398DDE0}" srcOrd="0" destOrd="0" parTransId="{B3A89F09-0C04-4302-8F6B-9D1E93CA6C39}" sibTransId="{636BC185-A63E-4DC5-BAA1-C38B8E6F1085}"/>
    <dgm:cxn modelId="{1A3DE3DC-9496-460D-A204-3456E922B1C5}" type="presOf" srcId="{C16EA6F0-CB82-4C61-8AF4-545192466360}" destId="{10FB5BCB-6F1C-424E-BF7B-173DFBED03D4}" srcOrd="0" destOrd="0" presId="urn:microsoft.com/office/officeart/2005/8/layout/hierarchy3"/>
    <dgm:cxn modelId="{EB1D87E0-C221-4597-BC65-30BC847FD102}" srcId="{2F3BBDCD-958E-4103-8EF0-0898B398DDE0}" destId="{B63DB3B0-62BF-4DD1-B05E-60914D302520}" srcOrd="1" destOrd="0" parTransId="{169E1A34-478F-4E1A-B504-A21D08E90ECA}" sibTransId="{E6518F34-E14C-4314-9976-EE7E94E00DB9}"/>
    <dgm:cxn modelId="{3694F9F3-8FB0-475B-A27C-316B98E58927}" srcId="{8EA1D101-B37E-4FE7-8CDD-6B3A57D2E6BA}" destId="{9308D31A-335F-48E8-A7E2-6033B981A3B1}" srcOrd="1" destOrd="0" parTransId="{ACE879D9-4771-41AA-983C-08A6C9501729}" sibTransId="{28027854-3321-4F71-A391-17399AD68F9F}"/>
    <dgm:cxn modelId="{645DC7F5-99C6-4CC8-8CA2-68BD840CCDBD}" type="presOf" srcId="{DC8330C8-323D-412E-BE46-42AF9E4FD15C}" destId="{FBFD80BD-E00C-4F28-86A6-E973DB86F2D9}" srcOrd="0" destOrd="0" presId="urn:microsoft.com/office/officeart/2005/8/layout/hierarchy3"/>
    <dgm:cxn modelId="{1E9EDEE5-7FB1-4470-8626-85B4E450655A}" type="presParOf" srcId="{E3E5892F-EE5C-4D32-AF59-8A6D3C8119D2}" destId="{A43F1473-819D-474A-ADB6-5CBE7FCDC685}" srcOrd="0" destOrd="0" presId="urn:microsoft.com/office/officeart/2005/8/layout/hierarchy3"/>
    <dgm:cxn modelId="{8AC5A27D-F6D4-4785-97A6-7879F7787743}" type="presParOf" srcId="{A43F1473-819D-474A-ADB6-5CBE7FCDC685}" destId="{0825D83D-0245-42E5-BD27-9E3B55EAB4BC}" srcOrd="0" destOrd="0" presId="urn:microsoft.com/office/officeart/2005/8/layout/hierarchy3"/>
    <dgm:cxn modelId="{EB600535-DFEC-4087-AFB6-A6536F6BECDC}" type="presParOf" srcId="{0825D83D-0245-42E5-BD27-9E3B55EAB4BC}" destId="{FB306163-186D-44B9-8B8D-75F382AFD9D7}" srcOrd="0" destOrd="0" presId="urn:microsoft.com/office/officeart/2005/8/layout/hierarchy3"/>
    <dgm:cxn modelId="{639DF328-ED62-4BFC-AA7B-CCAF6569DEBD}" type="presParOf" srcId="{0825D83D-0245-42E5-BD27-9E3B55EAB4BC}" destId="{9CB627F1-58BB-4EE3-860C-7E291ACF5E92}" srcOrd="1" destOrd="0" presId="urn:microsoft.com/office/officeart/2005/8/layout/hierarchy3"/>
    <dgm:cxn modelId="{B8429434-A511-4CAB-B66E-88BE1D02C595}" type="presParOf" srcId="{A43F1473-819D-474A-ADB6-5CBE7FCDC685}" destId="{51159A60-123D-4418-B3AF-6FBBF8412C05}" srcOrd="1" destOrd="0" presId="urn:microsoft.com/office/officeart/2005/8/layout/hierarchy3"/>
    <dgm:cxn modelId="{4DE97F43-CAA4-4B8C-ADD0-705A1DC23A92}" type="presParOf" srcId="{51159A60-123D-4418-B3AF-6FBBF8412C05}" destId="{F9E36899-C91E-42BF-A910-6E24EB6EF196}" srcOrd="0" destOrd="0" presId="urn:microsoft.com/office/officeart/2005/8/layout/hierarchy3"/>
    <dgm:cxn modelId="{F5B774AC-A726-4F20-B1EC-5DB28D6B0517}" type="presParOf" srcId="{51159A60-123D-4418-B3AF-6FBBF8412C05}" destId="{10FB5BCB-6F1C-424E-BF7B-173DFBED03D4}" srcOrd="1" destOrd="0" presId="urn:microsoft.com/office/officeart/2005/8/layout/hierarchy3"/>
    <dgm:cxn modelId="{86208668-8AFE-464E-A89F-E4F0EDFA947D}" type="presParOf" srcId="{51159A60-123D-4418-B3AF-6FBBF8412C05}" destId="{F78D65A9-A1FA-41F3-AF2F-F437E9E1FB02}" srcOrd="2" destOrd="0" presId="urn:microsoft.com/office/officeart/2005/8/layout/hierarchy3"/>
    <dgm:cxn modelId="{F1DD78A6-42A4-4733-952F-87AFFEAC63D0}" type="presParOf" srcId="{51159A60-123D-4418-B3AF-6FBBF8412C05}" destId="{320578AD-114B-4C10-B624-8EBF9D455480}" srcOrd="3" destOrd="0" presId="urn:microsoft.com/office/officeart/2005/8/layout/hierarchy3"/>
    <dgm:cxn modelId="{05E2C1B7-667B-4D09-9C03-52DCDEDC7D1C}" type="presParOf" srcId="{51159A60-123D-4418-B3AF-6FBBF8412C05}" destId="{B4F7B5AA-9DE6-4509-93C7-D044561804DB}" srcOrd="4" destOrd="0" presId="urn:microsoft.com/office/officeart/2005/8/layout/hierarchy3"/>
    <dgm:cxn modelId="{548A28C8-46C4-4C41-BCA2-7FAA49596727}" type="presParOf" srcId="{51159A60-123D-4418-B3AF-6FBBF8412C05}" destId="{BDBB4498-ABF1-4482-A2C2-AD888D929602}" srcOrd="5" destOrd="0" presId="urn:microsoft.com/office/officeart/2005/8/layout/hierarchy3"/>
    <dgm:cxn modelId="{962FB716-032D-4360-83AE-060F4BFD3C13}" type="presParOf" srcId="{E3E5892F-EE5C-4D32-AF59-8A6D3C8119D2}" destId="{36E42A06-2604-4AE5-AA20-E69287ED6DDA}" srcOrd="1" destOrd="0" presId="urn:microsoft.com/office/officeart/2005/8/layout/hierarchy3"/>
    <dgm:cxn modelId="{892818CC-C6A2-4AC5-92C6-D599BB2A19B8}" type="presParOf" srcId="{36E42A06-2604-4AE5-AA20-E69287ED6DDA}" destId="{A360E0B0-BC40-4980-A2CE-970D5DC3592A}" srcOrd="0" destOrd="0" presId="urn:microsoft.com/office/officeart/2005/8/layout/hierarchy3"/>
    <dgm:cxn modelId="{CE72F18B-BF2D-47FA-BB3A-432E6633A589}" type="presParOf" srcId="{A360E0B0-BC40-4980-A2CE-970D5DC3592A}" destId="{DC467C60-2DEE-4622-A855-FA44D8034CA8}" srcOrd="0" destOrd="0" presId="urn:microsoft.com/office/officeart/2005/8/layout/hierarchy3"/>
    <dgm:cxn modelId="{B7FD9135-7540-49A3-B99F-6365C48F87AD}" type="presParOf" srcId="{A360E0B0-BC40-4980-A2CE-970D5DC3592A}" destId="{112D0553-0F0F-4F61-B167-581BD7A7701C}" srcOrd="1" destOrd="0" presId="urn:microsoft.com/office/officeart/2005/8/layout/hierarchy3"/>
    <dgm:cxn modelId="{542FEDC7-4C6C-42E1-BDF8-F05A9C4BCD0B}" type="presParOf" srcId="{36E42A06-2604-4AE5-AA20-E69287ED6DDA}" destId="{94CAA44B-F65D-42F8-8C99-5744540EEAF4}" srcOrd="1" destOrd="0" presId="urn:microsoft.com/office/officeart/2005/8/layout/hierarchy3"/>
    <dgm:cxn modelId="{9835ABF2-B5F5-4470-BDB4-20BCC298A150}" type="presParOf" srcId="{94CAA44B-F65D-42F8-8C99-5744540EEAF4}" destId="{181A09A0-C453-4835-BCF0-E5E9D0F33433}" srcOrd="0" destOrd="0" presId="urn:microsoft.com/office/officeart/2005/8/layout/hierarchy3"/>
    <dgm:cxn modelId="{DF40AE30-33A6-400C-AC79-2166BE5DCA39}" type="presParOf" srcId="{94CAA44B-F65D-42F8-8C99-5744540EEAF4}" destId="{92AC5DAA-FBF8-487D-ACE1-ED050EB7B27B}" srcOrd="1" destOrd="0" presId="urn:microsoft.com/office/officeart/2005/8/layout/hierarchy3"/>
    <dgm:cxn modelId="{810C32FA-679D-4E03-B6A8-ABAF0662BF05}" type="presParOf" srcId="{94CAA44B-F65D-42F8-8C99-5744540EEAF4}" destId="{AB78ED7F-337B-41FB-82A3-9857EB3FFAEF}" srcOrd="2" destOrd="0" presId="urn:microsoft.com/office/officeart/2005/8/layout/hierarchy3"/>
    <dgm:cxn modelId="{882B52B1-6920-43E8-9D92-FCAF7A1B2115}" type="presParOf" srcId="{94CAA44B-F65D-42F8-8C99-5744540EEAF4}" destId="{B05A8E29-2BB5-4634-8946-1AA8EEABDD38}" srcOrd="3" destOrd="0" presId="urn:microsoft.com/office/officeart/2005/8/layout/hierarchy3"/>
    <dgm:cxn modelId="{881F8087-1498-4FF0-BEC3-64CAF923B1F0}" type="presParOf" srcId="{94CAA44B-F65D-42F8-8C99-5744540EEAF4}" destId="{B8F6DBDD-432B-4779-B4A9-1A5B71FA0180}" srcOrd="4" destOrd="0" presId="urn:microsoft.com/office/officeart/2005/8/layout/hierarchy3"/>
    <dgm:cxn modelId="{1512D0CF-B0FD-452B-9810-F5FA7039FE7C}" type="presParOf" srcId="{94CAA44B-F65D-42F8-8C99-5744540EEAF4}" destId="{DD004F21-D61E-461C-9CA7-5C9B23915AE7}" srcOrd="5" destOrd="0" presId="urn:microsoft.com/office/officeart/2005/8/layout/hierarchy3"/>
    <dgm:cxn modelId="{32392BBF-CA9F-46FC-9E26-F160FD0927D5}" type="presParOf" srcId="{E3E5892F-EE5C-4D32-AF59-8A6D3C8119D2}" destId="{CA08DA63-DA4D-41DB-91AA-23173B635C1C}" srcOrd="2" destOrd="0" presId="urn:microsoft.com/office/officeart/2005/8/layout/hierarchy3"/>
    <dgm:cxn modelId="{AEB23AFD-3A77-4E2F-87D8-CE99FBC98CDB}" type="presParOf" srcId="{CA08DA63-DA4D-41DB-91AA-23173B635C1C}" destId="{B7E2754E-17CA-45B9-9B4F-3FDAFB53D4DD}" srcOrd="0" destOrd="0" presId="urn:microsoft.com/office/officeart/2005/8/layout/hierarchy3"/>
    <dgm:cxn modelId="{96C5A259-B6EB-4875-BE8E-6B42E27436F1}" type="presParOf" srcId="{B7E2754E-17CA-45B9-9B4F-3FDAFB53D4DD}" destId="{FBFD80BD-E00C-4F28-86A6-E973DB86F2D9}" srcOrd="0" destOrd="0" presId="urn:microsoft.com/office/officeart/2005/8/layout/hierarchy3"/>
    <dgm:cxn modelId="{EB671F30-07ED-458C-A4B5-9173B7C83A67}" type="presParOf" srcId="{B7E2754E-17CA-45B9-9B4F-3FDAFB53D4DD}" destId="{EDEE8BDE-9D98-4774-83AA-99C3C4F3529C}" srcOrd="1" destOrd="0" presId="urn:microsoft.com/office/officeart/2005/8/layout/hierarchy3"/>
    <dgm:cxn modelId="{3BC3D157-F1B5-43FE-B403-5B98AC2DC839}" type="presParOf" srcId="{CA08DA63-DA4D-41DB-91AA-23173B635C1C}" destId="{476439ED-3A2D-4AFF-A2ED-2329CA62271A}" srcOrd="1" destOrd="0" presId="urn:microsoft.com/office/officeart/2005/8/layout/hierarchy3"/>
    <dgm:cxn modelId="{2564C3CA-409B-4297-9514-3F9903DC6942}" type="presParOf" srcId="{476439ED-3A2D-4AFF-A2ED-2329CA62271A}" destId="{B56EA0E0-466E-4C1B-B54E-AB72A6F85425}" srcOrd="0" destOrd="0" presId="urn:microsoft.com/office/officeart/2005/8/layout/hierarchy3"/>
    <dgm:cxn modelId="{7F38D5B7-F6FD-41CC-A143-6E85B03994B4}" type="presParOf" srcId="{476439ED-3A2D-4AFF-A2ED-2329CA62271A}" destId="{7B8BC73C-6071-4ED9-875D-ABBE63E4FEE2}" srcOrd="1" destOrd="0" presId="urn:microsoft.com/office/officeart/2005/8/layout/hierarchy3"/>
    <dgm:cxn modelId="{3C0A6503-2FEA-4209-92B2-1173DFEFE74E}" type="presParOf" srcId="{476439ED-3A2D-4AFF-A2ED-2329CA62271A}" destId="{1926F530-C571-4601-9C00-8A8503721DBE}" srcOrd="2" destOrd="0" presId="urn:microsoft.com/office/officeart/2005/8/layout/hierarchy3"/>
    <dgm:cxn modelId="{84C89421-AB59-44DC-A2DE-0AEEF9B5A947}" type="presParOf" srcId="{476439ED-3A2D-4AFF-A2ED-2329CA62271A}" destId="{1CD46318-E533-471B-93F4-841187C3DB74}" srcOrd="3" destOrd="0" presId="urn:microsoft.com/office/officeart/2005/8/layout/hierarchy3"/>
    <dgm:cxn modelId="{67963881-AE84-437E-B4F8-8605CE819CA4}" type="presParOf" srcId="{476439ED-3A2D-4AFF-A2ED-2329CA62271A}" destId="{83F6DBED-E14C-4916-839A-BB16E2F7AEB0}" srcOrd="4" destOrd="0" presId="urn:microsoft.com/office/officeart/2005/8/layout/hierarchy3"/>
    <dgm:cxn modelId="{BE504E3F-20A0-4853-A204-EC578B8E4E69}" type="presParOf" srcId="{476439ED-3A2D-4AFF-A2ED-2329CA62271A}" destId="{E6A58879-1C0D-457A-BFDD-05E13616C061}" srcOrd="5" destOrd="0" presId="urn:microsoft.com/office/officeart/2005/8/layout/hierarchy3"/>
    <dgm:cxn modelId="{CEE7B6CE-EFB8-411D-927C-B273E9AEDEFE}" type="presParOf" srcId="{E3E5892F-EE5C-4D32-AF59-8A6D3C8119D2}" destId="{F0F058D2-1E2F-4A49-A7C9-0B343A493528}" srcOrd="3" destOrd="0" presId="urn:microsoft.com/office/officeart/2005/8/layout/hierarchy3"/>
    <dgm:cxn modelId="{591B8867-103E-412C-8590-95DD007C0A43}" type="presParOf" srcId="{F0F058D2-1E2F-4A49-A7C9-0B343A493528}" destId="{A37FEFAB-F2F3-4B74-A3BD-8D8B85DC024D}" srcOrd="0" destOrd="0" presId="urn:microsoft.com/office/officeart/2005/8/layout/hierarchy3"/>
    <dgm:cxn modelId="{31257041-7B1F-4BB0-96FF-9A70504BEAFA}" type="presParOf" srcId="{A37FEFAB-F2F3-4B74-A3BD-8D8B85DC024D}" destId="{6C8935CD-5246-422F-9CE3-721B4687EA1A}" srcOrd="0" destOrd="0" presId="urn:microsoft.com/office/officeart/2005/8/layout/hierarchy3"/>
    <dgm:cxn modelId="{3D0563B5-833A-4A48-9AE1-51AE40AAB165}" type="presParOf" srcId="{A37FEFAB-F2F3-4B74-A3BD-8D8B85DC024D}" destId="{4CF6C181-6C9B-4543-BB42-494F1BBB72C0}" srcOrd="1" destOrd="0" presId="urn:microsoft.com/office/officeart/2005/8/layout/hierarchy3"/>
    <dgm:cxn modelId="{16F81266-1A98-47C9-AF55-B103F3C6F270}" type="presParOf" srcId="{F0F058D2-1E2F-4A49-A7C9-0B343A493528}" destId="{DFDC364B-3AD8-4FC5-82E9-AEB5282B133E}" srcOrd="1" destOrd="0" presId="urn:microsoft.com/office/officeart/2005/8/layout/hierarchy3"/>
    <dgm:cxn modelId="{191EA373-65B9-4E37-8DFD-E78273649206}" type="presParOf" srcId="{DFDC364B-3AD8-4FC5-82E9-AEB5282B133E}" destId="{AAE860A1-0341-470D-8785-709C2575CDEC}" srcOrd="0" destOrd="0" presId="urn:microsoft.com/office/officeart/2005/8/layout/hierarchy3"/>
    <dgm:cxn modelId="{7F49FBAE-A493-4B35-9D72-51BBA58E7D0F}" type="presParOf" srcId="{DFDC364B-3AD8-4FC5-82E9-AEB5282B133E}" destId="{8DDEE7C0-B66C-4DAC-AB98-6B5ADB582738}" srcOrd="1" destOrd="0" presId="urn:microsoft.com/office/officeart/2005/8/layout/hierarchy3"/>
    <dgm:cxn modelId="{2C2F0594-791E-446C-B9EE-8CB2DEADE8A3}" type="presParOf" srcId="{DFDC364B-3AD8-4FC5-82E9-AEB5282B133E}" destId="{0BC187CE-338A-477F-A3E7-29CD8E52D61F}" srcOrd="2" destOrd="0" presId="urn:microsoft.com/office/officeart/2005/8/layout/hierarchy3"/>
    <dgm:cxn modelId="{2F00D44E-4BEA-4210-BC87-F008D5F7DB0D}" type="presParOf" srcId="{DFDC364B-3AD8-4FC5-82E9-AEB5282B133E}" destId="{77A84F23-B17F-469B-B5DE-C82878A36BAA}" srcOrd="3" destOrd="0" presId="urn:microsoft.com/office/officeart/2005/8/layout/hierarchy3"/>
    <dgm:cxn modelId="{B04F6A24-3AC7-4DB9-AEB5-1C680C607F41}" type="presParOf" srcId="{DFDC364B-3AD8-4FC5-82E9-AEB5282B133E}" destId="{C94A4F05-55C3-41FF-BE23-DA82166AE2FE}" srcOrd="4" destOrd="0" presId="urn:microsoft.com/office/officeart/2005/8/layout/hierarchy3"/>
    <dgm:cxn modelId="{53411042-A33C-4A41-AA63-EA95FEE0D520}" type="presParOf" srcId="{DFDC364B-3AD8-4FC5-82E9-AEB5282B133E}" destId="{C2582827-F785-4351-BB35-C3151C22A6E4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306163-186D-44B9-8B8D-75F382AFD9D7}">
      <dsp:nvSpPr>
        <dsp:cNvPr id="0" name=""/>
        <dsp:cNvSpPr/>
      </dsp:nvSpPr>
      <dsp:spPr>
        <a:xfrm>
          <a:off x="886843" y="3020"/>
          <a:ext cx="2935362" cy="14676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latin typeface="Tw Cen MT" panose="020B0602020104020603" pitchFamily="34" charset="0"/>
            </a:rPr>
            <a:t>Employment experiences and household costs:</a:t>
          </a:r>
        </a:p>
      </dsp:txBody>
      <dsp:txXfrm>
        <a:off x="929830" y="46007"/>
        <a:ext cx="2849388" cy="1381707"/>
      </dsp:txXfrm>
    </dsp:sp>
    <dsp:sp modelId="{F9E36899-C91E-42BF-A910-6E24EB6EF196}">
      <dsp:nvSpPr>
        <dsp:cNvPr id="0" name=""/>
        <dsp:cNvSpPr/>
      </dsp:nvSpPr>
      <dsp:spPr>
        <a:xfrm>
          <a:off x="1180380" y="1470701"/>
          <a:ext cx="293536" cy="11007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0760"/>
              </a:lnTo>
              <a:lnTo>
                <a:pt x="293536" y="11007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FB5BCB-6F1C-424E-BF7B-173DFBED03D4}">
      <dsp:nvSpPr>
        <dsp:cNvPr id="0" name=""/>
        <dsp:cNvSpPr/>
      </dsp:nvSpPr>
      <dsp:spPr>
        <a:xfrm>
          <a:off x="1473916" y="1837621"/>
          <a:ext cx="2348289" cy="14676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latin typeface="Tw Cen MT" panose="020B0602020104020603" pitchFamily="34" charset="0"/>
            </a:rPr>
            <a:t>Current and recent employment</a:t>
          </a:r>
        </a:p>
      </dsp:txBody>
      <dsp:txXfrm>
        <a:off x="1516903" y="1880608"/>
        <a:ext cx="2262315" cy="1381707"/>
      </dsp:txXfrm>
    </dsp:sp>
    <dsp:sp modelId="{F78D65A9-A1FA-41F3-AF2F-F437E9E1FB02}">
      <dsp:nvSpPr>
        <dsp:cNvPr id="0" name=""/>
        <dsp:cNvSpPr/>
      </dsp:nvSpPr>
      <dsp:spPr>
        <a:xfrm>
          <a:off x="1180380" y="1470701"/>
          <a:ext cx="293536" cy="29353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35362"/>
              </a:lnTo>
              <a:lnTo>
                <a:pt x="293536" y="29353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0578AD-114B-4C10-B624-8EBF9D455480}">
      <dsp:nvSpPr>
        <dsp:cNvPr id="0" name=""/>
        <dsp:cNvSpPr/>
      </dsp:nvSpPr>
      <dsp:spPr>
        <a:xfrm>
          <a:off x="1473916" y="3672223"/>
          <a:ext cx="2348289" cy="14676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latin typeface="Tw Cen MT" panose="020B0602020104020603" pitchFamily="34" charset="0"/>
            </a:rPr>
            <a:t>Inflation and costs</a:t>
          </a:r>
        </a:p>
      </dsp:txBody>
      <dsp:txXfrm>
        <a:off x="1516903" y="3715210"/>
        <a:ext cx="2262315" cy="1381707"/>
      </dsp:txXfrm>
    </dsp:sp>
    <dsp:sp modelId="{B4F7B5AA-9DE6-4509-93C7-D044561804DB}">
      <dsp:nvSpPr>
        <dsp:cNvPr id="0" name=""/>
        <dsp:cNvSpPr/>
      </dsp:nvSpPr>
      <dsp:spPr>
        <a:xfrm>
          <a:off x="1180380" y="1470701"/>
          <a:ext cx="293536" cy="47699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69963"/>
              </a:lnTo>
              <a:lnTo>
                <a:pt x="293536" y="47699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BB4498-ABF1-4482-A2C2-AD888D929602}">
      <dsp:nvSpPr>
        <dsp:cNvPr id="0" name=""/>
        <dsp:cNvSpPr/>
      </dsp:nvSpPr>
      <dsp:spPr>
        <a:xfrm>
          <a:off x="1473916" y="5506824"/>
          <a:ext cx="2348289" cy="14676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latin typeface="Tw Cen MT" panose="020B0602020104020603" pitchFamily="34" charset="0"/>
            </a:rPr>
            <a:t>Job change and looking for work</a:t>
          </a:r>
        </a:p>
      </dsp:txBody>
      <dsp:txXfrm>
        <a:off x="1516903" y="5549811"/>
        <a:ext cx="2262315" cy="1381707"/>
      </dsp:txXfrm>
    </dsp:sp>
    <dsp:sp modelId="{DC467C60-2DEE-4622-A855-FA44D8034CA8}">
      <dsp:nvSpPr>
        <dsp:cNvPr id="0" name=""/>
        <dsp:cNvSpPr/>
      </dsp:nvSpPr>
      <dsp:spPr>
        <a:xfrm>
          <a:off x="4556046" y="3020"/>
          <a:ext cx="2935362" cy="14676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latin typeface="Tw Cen MT" panose="020B0602020104020603" pitchFamily="34" charset="0"/>
            </a:rPr>
            <a:t>Opportunities and challenges in employment:</a:t>
          </a:r>
        </a:p>
      </dsp:txBody>
      <dsp:txXfrm>
        <a:off x="4599033" y="46007"/>
        <a:ext cx="2849388" cy="1381707"/>
      </dsp:txXfrm>
    </dsp:sp>
    <dsp:sp modelId="{181A09A0-C453-4835-BCF0-E5E9D0F33433}">
      <dsp:nvSpPr>
        <dsp:cNvPr id="0" name=""/>
        <dsp:cNvSpPr/>
      </dsp:nvSpPr>
      <dsp:spPr>
        <a:xfrm>
          <a:off x="4849582" y="1470701"/>
          <a:ext cx="293536" cy="11007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0760"/>
              </a:lnTo>
              <a:lnTo>
                <a:pt x="293536" y="11007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AC5DAA-FBF8-487D-ACE1-ED050EB7B27B}">
      <dsp:nvSpPr>
        <dsp:cNvPr id="0" name=""/>
        <dsp:cNvSpPr/>
      </dsp:nvSpPr>
      <dsp:spPr>
        <a:xfrm>
          <a:off x="5143119" y="1837621"/>
          <a:ext cx="2348289" cy="14676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latin typeface="Tw Cen MT" panose="020B0602020104020603" pitchFamily="34" charset="0"/>
            </a:rPr>
            <a:t>Challenges in employment</a:t>
          </a:r>
        </a:p>
      </dsp:txBody>
      <dsp:txXfrm>
        <a:off x="5186106" y="1880608"/>
        <a:ext cx="2262315" cy="1381707"/>
      </dsp:txXfrm>
    </dsp:sp>
    <dsp:sp modelId="{AB78ED7F-337B-41FB-82A3-9857EB3FFAEF}">
      <dsp:nvSpPr>
        <dsp:cNvPr id="0" name=""/>
        <dsp:cNvSpPr/>
      </dsp:nvSpPr>
      <dsp:spPr>
        <a:xfrm>
          <a:off x="4849582" y="1470701"/>
          <a:ext cx="293536" cy="29353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35362"/>
              </a:lnTo>
              <a:lnTo>
                <a:pt x="293536" y="29353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5A8E29-2BB5-4634-8946-1AA8EEABDD38}">
      <dsp:nvSpPr>
        <dsp:cNvPr id="0" name=""/>
        <dsp:cNvSpPr/>
      </dsp:nvSpPr>
      <dsp:spPr>
        <a:xfrm>
          <a:off x="5143119" y="3672223"/>
          <a:ext cx="2348289" cy="14676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latin typeface="Tw Cen MT" panose="020B0602020104020603" pitchFamily="34" charset="0"/>
            </a:rPr>
            <a:t>Gig work and self-employment</a:t>
          </a:r>
        </a:p>
      </dsp:txBody>
      <dsp:txXfrm>
        <a:off x="5186106" y="3715210"/>
        <a:ext cx="2262315" cy="1381707"/>
      </dsp:txXfrm>
    </dsp:sp>
    <dsp:sp modelId="{B8F6DBDD-432B-4779-B4A9-1A5B71FA0180}">
      <dsp:nvSpPr>
        <dsp:cNvPr id="0" name=""/>
        <dsp:cNvSpPr/>
      </dsp:nvSpPr>
      <dsp:spPr>
        <a:xfrm>
          <a:off x="4849582" y="1470701"/>
          <a:ext cx="293536" cy="47699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69963"/>
              </a:lnTo>
              <a:lnTo>
                <a:pt x="293536" y="47699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004F21-D61E-461C-9CA7-5C9B23915AE7}">
      <dsp:nvSpPr>
        <dsp:cNvPr id="0" name=""/>
        <dsp:cNvSpPr/>
      </dsp:nvSpPr>
      <dsp:spPr>
        <a:xfrm>
          <a:off x="5143119" y="5506824"/>
          <a:ext cx="2348289" cy="14676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latin typeface="Tw Cen MT" panose="020B0602020104020603" pitchFamily="34" charset="0"/>
            </a:rPr>
            <a:t>Education and skill development</a:t>
          </a:r>
        </a:p>
      </dsp:txBody>
      <dsp:txXfrm>
        <a:off x="5186106" y="5549811"/>
        <a:ext cx="2262315" cy="1381707"/>
      </dsp:txXfrm>
    </dsp:sp>
    <dsp:sp modelId="{FBFD80BD-E00C-4F28-86A6-E973DB86F2D9}">
      <dsp:nvSpPr>
        <dsp:cNvPr id="0" name=""/>
        <dsp:cNvSpPr/>
      </dsp:nvSpPr>
      <dsp:spPr>
        <a:xfrm>
          <a:off x="8225249" y="3020"/>
          <a:ext cx="2935362" cy="14676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latin typeface="Tw Cen MT" panose="020B0602020104020603" pitchFamily="34" charset="0"/>
            </a:rPr>
            <a:t>Job quality and changes in the job market</a:t>
          </a:r>
        </a:p>
      </dsp:txBody>
      <dsp:txXfrm>
        <a:off x="8268236" y="46007"/>
        <a:ext cx="2849388" cy="1381707"/>
      </dsp:txXfrm>
    </dsp:sp>
    <dsp:sp modelId="{B56EA0E0-466E-4C1B-B54E-AB72A6F85425}">
      <dsp:nvSpPr>
        <dsp:cNvPr id="0" name=""/>
        <dsp:cNvSpPr/>
      </dsp:nvSpPr>
      <dsp:spPr>
        <a:xfrm>
          <a:off x="8518785" y="1470701"/>
          <a:ext cx="293536" cy="11007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0760"/>
              </a:lnTo>
              <a:lnTo>
                <a:pt x="293536" y="11007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8BC73C-6071-4ED9-875D-ABBE63E4FEE2}">
      <dsp:nvSpPr>
        <dsp:cNvPr id="0" name=""/>
        <dsp:cNvSpPr/>
      </dsp:nvSpPr>
      <dsp:spPr>
        <a:xfrm>
          <a:off x="8812321" y="1837621"/>
          <a:ext cx="2348289" cy="14676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latin typeface="Tw Cen MT" panose="020B0602020104020603" pitchFamily="34" charset="0"/>
            </a:rPr>
            <a:t>Defining job quality</a:t>
          </a:r>
        </a:p>
      </dsp:txBody>
      <dsp:txXfrm>
        <a:off x="8855308" y="1880608"/>
        <a:ext cx="2262315" cy="1381707"/>
      </dsp:txXfrm>
    </dsp:sp>
    <dsp:sp modelId="{1926F530-C571-4601-9C00-8A8503721DBE}">
      <dsp:nvSpPr>
        <dsp:cNvPr id="0" name=""/>
        <dsp:cNvSpPr/>
      </dsp:nvSpPr>
      <dsp:spPr>
        <a:xfrm>
          <a:off x="8518785" y="1470701"/>
          <a:ext cx="293536" cy="29353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35362"/>
              </a:lnTo>
              <a:lnTo>
                <a:pt x="293536" y="29353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D46318-E533-471B-93F4-841187C3DB74}">
      <dsp:nvSpPr>
        <dsp:cNvPr id="0" name=""/>
        <dsp:cNvSpPr/>
      </dsp:nvSpPr>
      <dsp:spPr>
        <a:xfrm>
          <a:off x="8812321" y="3672223"/>
          <a:ext cx="2348289" cy="14676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latin typeface="Tw Cen MT" panose="020B0602020104020603" pitchFamily="34" charset="0"/>
            </a:rPr>
            <a:t>Employment requirements</a:t>
          </a:r>
        </a:p>
      </dsp:txBody>
      <dsp:txXfrm>
        <a:off x="8855308" y="3715210"/>
        <a:ext cx="2262315" cy="1381707"/>
      </dsp:txXfrm>
    </dsp:sp>
    <dsp:sp modelId="{83F6DBED-E14C-4916-839A-BB16E2F7AEB0}">
      <dsp:nvSpPr>
        <dsp:cNvPr id="0" name=""/>
        <dsp:cNvSpPr/>
      </dsp:nvSpPr>
      <dsp:spPr>
        <a:xfrm>
          <a:off x="8518785" y="1470701"/>
          <a:ext cx="293536" cy="47699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69963"/>
              </a:lnTo>
              <a:lnTo>
                <a:pt x="293536" y="47699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A58879-1C0D-457A-BFDD-05E13616C061}">
      <dsp:nvSpPr>
        <dsp:cNvPr id="0" name=""/>
        <dsp:cNvSpPr/>
      </dsp:nvSpPr>
      <dsp:spPr>
        <a:xfrm>
          <a:off x="8812321" y="5506824"/>
          <a:ext cx="2348289" cy="14676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latin typeface="Tw Cen MT" panose="020B0602020104020603" pitchFamily="34" charset="0"/>
            </a:rPr>
            <a:t>Technology changes</a:t>
          </a:r>
        </a:p>
      </dsp:txBody>
      <dsp:txXfrm>
        <a:off x="8855308" y="5549811"/>
        <a:ext cx="2262315" cy="1381707"/>
      </dsp:txXfrm>
    </dsp:sp>
    <dsp:sp modelId="{6C8935CD-5246-422F-9CE3-721B4687EA1A}">
      <dsp:nvSpPr>
        <dsp:cNvPr id="0" name=""/>
        <dsp:cNvSpPr/>
      </dsp:nvSpPr>
      <dsp:spPr>
        <a:xfrm>
          <a:off x="11894451" y="3020"/>
          <a:ext cx="2935362" cy="14676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latin typeface="Tw Cen MT" panose="020B0602020104020603" pitchFamily="34" charset="0"/>
            </a:rPr>
            <a:t>Looking forward</a:t>
          </a:r>
        </a:p>
      </dsp:txBody>
      <dsp:txXfrm>
        <a:off x="11937438" y="46007"/>
        <a:ext cx="2849388" cy="1381707"/>
      </dsp:txXfrm>
    </dsp:sp>
    <dsp:sp modelId="{AAE860A1-0341-470D-8785-709C2575CDEC}">
      <dsp:nvSpPr>
        <dsp:cNvPr id="0" name=""/>
        <dsp:cNvSpPr/>
      </dsp:nvSpPr>
      <dsp:spPr>
        <a:xfrm>
          <a:off x="12187988" y="1470701"/>
          <a:ext cx="293536" cy="11007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0760"/>
              </a:lnTo>
              <a:lnTo>
                <a:pt x="293536" y="11007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DEE7C0-B66C-4DAC-AB98-6B5ADB582738}">
      <dsp:nvSpPr>
        <dsp:cNvPr id="0" name=""/>
        <dsp:cNvSpPr/>
      </dsp:nvSpPr>
      <dsp:spPr>
        <a:xfrm>
          <a:off x="12481524" y="1837621"/>
          <a:ext cx="2348289" cy="14676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latin typeface="Tw Cen MT" panose="020B0602020104020603" pitchFamily="34" charset="0"/>
            </a:rPr>
            <a:t>Confidence in the job market</a:t>
          </a:r>
        </a:p>
      </dsp:txBody>
      <dsp:txXfrm>
        <a:off x="12524511" y="1880608"/>
        <a:ext cx="2262315" cy="1381707"/>
      </dsp:txXfrm>
    </dsp:sp>
    <dsp:sp modelId="{0BC187CE-338A-477F-A3E7-29CD8E52D61F}">
      <dsp:nvSpPr>
        <dsp:cNvPr id="0" name=""/>
        <dsp:cNvSpPr/>
      </dsp:nvSpPr>
      <dsp:spPr>
        <a:xfrm>
          <a:off x="12187988" y="1470701"/>
          <a:ext cx="293536" cy="29353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35362"/>
              </a:lnTo>
              <a:lnTo>
                <a:pt x="293536" y="29353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A84F23-B17F-469B-B5DE-C82878A36BAA}">
      <dsp:nvSpPr>
        <dsp:cNvPr id="0" name=""/>
        <dsp:cNvSpPr/>
      </dsp:nvSpPr>
      <dsp:spPr>
        <a:xfrm>
          <a:off x="12481524" y="3672223"/>
          <a:ext cx="2348289" cy="14676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latin typeface="Tw Cen MT" panose="020B0602020104020603" pitchFamily="34" charset="0"/>
            </a:rPr>
            <a:t>Future concerns</a:t>
          </a:r>
        </a:p>
      </dsp:txBody>
      <dsp:txXfrm>
        <a:off x="12524511" y="3715210"/>
        <a:ext cx="2262315" cy="1381707"/>
      </dsp:txXfrm>
    </dsp:sp>
    <dsp:sp modelId="{C94A4F05-55C3-41FF-BE23-DA82166AE2FE}">
      <dsp:nvSpPr>
        <dsp:cNvPr id="0" name=""/>
        <dsp:cNvSpPr/>
      </dsp:nvSpPr>
      <dsp:spPr>
        <a:xfrm>
          <a:off x="12187988" y="1470701"/>
          <a:ext cx="293536" cy="47699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69963"/>
              </a:lnTo>
              <a:lnTo>
                <a:pt x="293536" y="47699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582827-F785-4351-BB35-C3151C22A6E4}">
      <dsp:nvSpPr>
        <dsp:cNvPr id="0" name=""/>
        <dsp:cNvSpPr/>
      </dsp:nvSpPr>
      <dsp:spPr>
        <a:xfrm>
          <a:off x="12481524" y="5506824"/>
          <a:ext cx="2348289" cy="14676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latin typeface="Tw Cen MT" panose="020B0602020104020603" pitchFamily="34" charset="0"/>
            </a:rPr>
            <a:t>Future aspirations</a:t>
          </a:r>
        </a:p>
      </dsp:txBody>
      <dsp:txXfrm>
        <a:off x="12524511" y="5549811"/>
        <a:ext cx="2262315" cy="13817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10.06.2026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($38.46/hr)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379,317 households are ALICE - which are working households that earn above poverty but cannot afford basic necessities like housing, childcare, transportation, and healthcare.</a:t>
            </a:r>
          </a:p>
          <a:p>
            <a:endParaRPr lang="en-US"/>
          </a:p>
          <a:p>
            <a:r>
              <a:rPr lang="en-US"/>
              <a:t>That means 1 in 3 households (33%) in our region are ALICE.</a:t>
            </a:r>
          </a:p>
          <a:p>
            <a:endParaRPr lang="en-US"/>
          </a:p>
          <a:p>
            <a:r>
              <a:rPr lang="en-US"/>
              <a:t>Another 133,004 households (11.7%) live in poverty.</a:t>
            </a:r>
          </a:p>
          <a:p>
            <a:endParaRPr lang="en-US"/>
          </a:p>
          <a:p>
            <a:r>
              <a:rPr lang="en-US"/>
              <a:t>Combined, 45% of all households in Region 12 are struggling to make ends meet.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Median of advertised Wage has increased 9.3% since September 2022.  From $19.75 to $21.60.</a:t>
            </a:r>
          </a:p>
          <a:p>
            <a:endParaRPr lang="en-US"/>
          </a:p>
          <a:p>
            <a:r>
              <a:rPr lang="en-US"/>
              <a:t>There is a declining trend in the Unique Postings number since Jan 2023.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47B066-DF2E-376F-D072-1658B6F25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02D117-FF8A-0D0F-5D69-3323D91EF8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0BDFCA-AD6C-429C-E2C5-7023B36053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6C9FFD-2095-7A29-77FD-4B112C5368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24DC8D-BEC2-D34A-81E1-6AC3BD4AB1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27566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DE90C-E28E-686A-AF47-70F38CF72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223919-51FA-4A2B-E1C0-2233B5334B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0C3BBD-D8CE-EAC8-49EA-286B5838F9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8632EE-076D-AAAB-408A-B4C6978AB7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24DC8D-BEC2-D34A-81E1-6AC3BD4AB1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59379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9A6D7-2D1D-A7CB-80FC-5C2B36490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2F7B93-A95C-0653-E2BC-EE9E1647D6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3B967C-6D53-9301-E3F7-B55D8F920D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077882-A367-1FCC-E062-2797ECA866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24DC8D-BEC2-D34A-81E1-6AC3BD4AB1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14157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4B4A9-6C4B-4EAD-ABE1-E7A041676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0C8944-595D-C501-DEFF-F5CC624CBE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B5BD45-E5E5-0EB5-FE9F-70AE752956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108FFA-2DBE-195D-2E6F-103CD759FA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24DC8D-BEC2-D34A-81E1-6AC3BD4AB1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35671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ADC55-95D6-65C5-8A12-652213CE4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A705BD-5AA9-261A-E753-CA27D03A70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707394-47AD-1353-F85D-F9E9A616ED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BD35EA-3BA4-F8F3-9456-7176F7FC7D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24DC8D-BEC2-D34A-81E1-6AC3BD4AB1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98566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BFA66-7862-AC43-B7EC-FCC956269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7C3614-60CB-B7D9-5DD3-6C8FF3353A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8E53D1-2293-CDAE-F081-39D78D97E8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740990-E4B6-2AF7-C3A3-A87CE7001A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24DC8D-BEC2-D34A-81E1-6AC3BD4AB1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74571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E6CE7-1C49-E6FF-826B-408904830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273B8E-2B91-8395-5685-EF5CA8B180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F3A13C-9189-8FCB-175D-5B747FD623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2078E9-A2A3-5F44-3187-B501156016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24DC8D-BEC2-D34A-81E1-6AC3BD4AB1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06094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50084C-8897-FCA4-F9ED-111F3A867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64B38F-DA5D-C7D1-3510-A40827D2D8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506404-FCFD-A38C-97F1-84E585C55E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28D793-957A-522F-6DF9-09D67A7ADA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24DC8D-BEC2-D34A-81E1-6AC3BD4AB1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54030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56DAB-FB0F-28B6-3B7C-7002405A4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1998A0-A3EB-2E56-64CF-2F7871B415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95C0A2-7ED9-3D3D-F5B8-B432D6838D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020B19-6C6E-0C61-88A4-31F4CADFD6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24DC8D-BEC2-D34A-81E1-6AC3BD4AB1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98010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0FBE1-C4F7-A47B-8E70-12207DCF2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091819-BEB6-256C-DA90-5D6A9F669C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43028B-D4A7-2E9E-2545-17A277FCB7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39BF57-F8F6-6E19-E8FB-EF4738A38A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24DC8D-BEC2-D34A-81E1-6AC3BD4AB1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84669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01804-46A8-BBA7-5C73-E350B9658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1D54F5-1144-DB27-9A13-7930E60B1F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4BDCF4-0168-314B-2452-6781EC9C9B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0BE162-2C39-D552-0643-827AC9AC6D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24DC8D-BEC2-D34A-81E1-6AC3BD4AB1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57570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57513-1D1B-915C-43A6-315390818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7CA259-B5C1-AE6F-82EE-DCA721F480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05C60C-6A4C-E900-9D30-51BEDC7602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Value proposition: </a:t>
            </a:r>
          </a:p>
          <a:p>
            <a:pPr marL="0" marR="0" fontAlgn="base"/>
            <a:r>
              <a:rPr lang="en-US" sz="1200">
                <a:effectLst/>
                <a:latin typeface="Tw Cen MT" panose="020B0602020104020603" pitchFamily="34" charset="0"/>
                <a:ea typeface="MS Gothic" panose="020B0609070205080204" pitchFamily="49" charset="-128"/>
              </a:rPr>
              <a:t>Child care is an issue on the radar of employers and policymakers but without tangible information on the potential budget constraints that wages may impose for a significant portion of the workforce. </a:t>
            </a:r>
          </a:p>
          <a:p>
            <a:pPr marL="0" marR="0" fontAlgn="base"/>
            <a:endParaRPr lang="en-US" sz="1200">
              <a:latin typeface="Tw Cen MT" panose="020B0602020104020603" pitchFamily="34" charset="0"/>
              <a:ea typeface="MS Gothic" panose="020B0609070205080204" pitchFamily="49" charset="-128"/>
            </a:endParaRPr>
          </a:p>
          <a:p>
            <a:pPr marL="0" marR="0" fontAlgn="base"/>
            <a:r>
              <a:rPr lang="en-US" sz="1200">
                <a:effectLst/>
                <a:latin typeface="Tw Cen MT" panose="020B0602020104020603" pitchFamily="34" charset="0"/>
                <a:ea typeface="MS Gothic" panose="020B0609070205080204" pitchFamily="49" charset="-128"/>
              </a:rPr>
              <a:t>This research can shed light on the realities of household budget needs for working families and the implications for the recruitment and retention of workers. </a:t>
            </a:r>
          </a:p>
          <a:p>
            <a:pPr marL="0" marR="0" fontAlgn="base"/>
            <a:endParaRPr lang="en-US" sz="1200">
              <a:latin typeface="Tw Cen MT" panose="020B0602020104020603" pitchFamily="34" charset="0"/>
              <a:ea typeface="MS Gothic" panose="020B0609070205080204" pitchFamily="49" charset="-128"/>
            </a:endParaRPr>
          </a:p>
          <a:p>
            <a:pPr fontAlgn="base"/>
            <a:r>
              <a:rPr lang="en-US" sz="1200">
                <a:latin typeface="Tw Cen MT" panose="020B0602020104020603" pitchFamily="34" charset="0"/>
                <a:ea typeface="MS Gothic" panose="020B0609070205080204" pitchFamily="49" charset="-128"/>
              </a:rPr>
              <a:t>This analysis can help inform community and economic development efforts, workforce development considerations, and employer practices. 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6949FC-6D8F-DB74-B477-B71B201F02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24DC8D-BEC2-D34A-81E1-6AC3BD4AB1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0891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563DB-C962-3E49-868A-664936742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D4B865-8AB5-8930-187B-0F5F01EC2C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B4F169-14E9-DC97-992F-5D29F347F2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6E1478-BDE8-3B74-2F19-E9157EFEB4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24DC8D-BEC2-D34A-81E1-6AC3BD4AB1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448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4400" y="12500602"/>
            <a:ext cx="4267200" cy="5476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www.bestppt.com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D1EDE-7116-2443-9BDD-368CE5B376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15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svg"/><Relationship Id="rId10" Type="http://schemas.openxmlformats.org/officeDocument/2006/relationships/image" Target="../media/image20.sv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3.svg"/><Relationship Id="rId7" Type="http://schemas.openxmlformats.org/officeDocument/2006/relationships/image" Target="../media/image2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10" Type="http://schemas.openxmlformats.org/officeDocument/2006/relationships/image" Target="../media/image26.svg"/><Relationship Id="rId4" Type="http://schemas.openxmlformats.org/officeDocument/2006/relationships/image" Target="../media/image14.pn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13.sv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27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33.png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svg"/><Relationship Id="rId5" Type="http://schemas.openxmlformats.org/officeDocument/2006/relationships/image" Target="../media/image31.svg"/><Relationship Id="rId4" Type="http://schemas.openxmlformats.org/officeDocument/2006/relationships/image" Target="../media/image30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13.svg"/><Relationship Id="rId7" Type="http://schemas.openxmlformats.org/officeDocument/2006/relationships/image" Target="../media/image39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svg"/><Relationship Id="rId5" Type="http://schemas.openxmlformats.org/officeDocument/2006/relationships/image" Target="../media/image37.sv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47.svg"/><Relationship Id="rId4" Type="http://schemas.openxmlformats.org/officeDocument/2006/relationships/image" Target="../media/image46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atlantafed.org/research-and-data/publications/workforce-currents/2026/03/31/01-atlanta-fed-analysis-of-jacksonville-job-market-reveals-regional-conditions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7341AB-C42A-CDAA-830E-E4730380B5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23900"/>
            <a:ext cx="5145024" cy="2286000"/>
          </a:xfrm>
          <a:prstGeom prst="rect">
            <a:avLst/>
          </a:prstGeom>
        </p:spPr>
      </p:pic>
      <p:sp>
        <p:nvSpPr>
          <p:cNvPr id="4" name="TextBox 32">
            <a:extLst>
              <a:ext uri="{FF2B5EF4-FFF2-40B4-BE49-F238E27FC236}">
                <a16:creationId xmlns:a16="http://schemas.microsoft.com/office/drawing/2014/main" id="{A940FCF4-3289-E774-6D2A-749F2FCC1BD2}"/>
              </a:ext>
            </a:extLst>
          </p:cNvPr>
          <p:cNvSpPr txBox="1"/>
          <p:nvPr/>
        </p:nvSpPr>
        <p:spPr>
          <a:xfrm>
            <a:off x="4267200" y="4874932"/>
            <a:ext cx="9753600" cy="537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635"/>
              </a:lnSpc>
              <a:spcBef>
                <a:spcPct val="0"/>
              </a:spcBef>
            </a:pPr>
            <a:r>
              <a:rPr lang="en-US" sz="3311" b="1" dirty="0">
                <a:solidFill>
                  <a:srgbClr val="000000"/>
                </a:solidFill>
                <a:latin typeface="Proxima Nova Heavy"/>
                <a:ea typeface="Proxima Nova Heavy"/>
                <a:cs typeface="Proxima Nova Heavy"/>
                <a:sym typeface="Proxima Nova Heavy"/>
              </a:rPr>
              <a:t>Central Florida Education Industry Consortium</a:t>
            </a:r>
          </a:p>
        </p:txBody>
      </p:sp>
      <p:sp>
        <p:nvSpPr>
          <p:cNvPr id="5" name="TextBox 33">
            <a:extLst>
              <a:ext uri="{FF2B5EF4-FFF2-40B4-BE49-F238E27FC236}">
                <a16:creationId xmlns:a16="http://schemas.microsoft.com/office/drawing/2014/main" id="{D41AEE73-7B60-BDC3-36BF-B71A4806FD8D}"/>
              </a:ext>
            </a:extLst>
          </p:cNvPr>
          <p:cNvSpPr txBox="1"/>
          <p:nvPr/>
        </p:nvSpPr>
        <p:spPr>
          <a:xfrm>
            <a:off x="7315200" y="5524500"/>
            <a:ext cx="3657600" cy="4539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857"/>
              </a:lnSpc>
            </a:pPr>
            <a:r>
              <a:rPr lang="en-US" sz="2755" b="1" dirty="0">
                <a:solidFill>
                  <a:srgbClr val="54545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June 10, 2026 Meeting</a:t>
            </a:r>
          </a:p>
        </p:txBody>
      </p:sp>
    </p:spTree>
    <p:extLst>
      <p:ext uri="{BB962C8B-B14F-4D97-AF65-F5344CB8AC3E}">
        <p14:creationId xmlns:p14="http://schemas.microsoft.com/office/powerpoint/2010/main" val="259781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11080-EFBC-0307-E224-58F820828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BCF45C-4AFC-732F-8C81-9C6FBA1815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23900"/>
            <a:ext cx="2819400" cy="12526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103A42-B62D-81FE-2E9A-093E1561F1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600" y="1562100"/>
            <a:ext cx="11734800" cy="819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986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BEFAA-D711-E951-D2B9-B2ED1C12C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2816F5-9500-EEF5-F3CD-27A59A9366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0" y="6115030"/>
            <a:ext cx="3414211" cy="1516977"/>
          </a:xfrm>
          <a:prstGeom prst="rect">
            <a:avLst/>
          </a:prstGeom>
        </p:spPr>
      </p:pic>
      <p:sp>
        <p:nvSpPr>
          <p:cNvPr id="2" name="TextBox 32">
            <a:extLst>
              <a:ext uri="{FF2B5EF4-FFF2-40B4-BE49-F238E27FC236}">
                <a16:creationId xmlns:a16="http://schemas.microsoft.com/office/drawing/2014/main" id="{3E655F2D-77C7-75A6-96AB-78D68F3C2E42}"/>
              </a:ext>
            </a:extLst>
          </p:cNvPr>
          <p:cNvSpPr txBox="1"/>
          <p:nvPr/>
        </p:nvSpPr>
        <p:spPr>
          <a:xfrm>
            <a:off x="6288206" y="1181100"/>
            <a:ext cx="5638800" cy="537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635"/>
              </a:lnSpc>
              <a:spcBef>
                <a:spcPct val="0"/>
              </a:spcBef>
            </a:pPr>
            <a:r>
              <a:rPr lang="en-US" sz="3311" b="1" dirty="0">
                <a:solidFill>
                  <a:srgbClr val="000000"/>
                </a:solidFill>
                <a:latin typeface="Proxima Nova Heavy"/>
                <a:ea typeface="Proxima Nova Heavy"/>
                <a:cs typeface="Proxima Nova Heavy"/>
                <a:sym typeface="Proxima Nova Heavy"/>
              </a:rPr>
              <a:t>Who We Are &amp; What We Do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AD10CA-21D0-970B-BA7C-865FB6E843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512" y="2912356"/>
            <a:ext cx="3429000" cy="4799832"/>
          </a:xfrm>
          <a:prstGeom prst="round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CCFC674-1E70-7E4B-A6B0-8B1240EA2C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0" r="39000" b="5456"/>
          <a:stretch>
            <a:fillRect/>
          </a:stretch>
        </p:blipFill>
        <p:spPr>
          <a:xfrm>
            <a:off x="9608594" y="2912356"/>
            <a:ext cx="3352798" cy="4799832"/>
          </a:xfrm>
          <a:prstGeom prst="roundRect">
            <a:avLst/>
          </a:prstGeom>
        </p:spPr>
      </p:pic>
      <p:sp>
        <p:nvSpPr>
          <p:cNvPr id="9" name="TextBox 33">
            <a:extLst>
              <a:ext uri="{FF2B5EF4-FFF2-40B4-BE49-F238E27FC236}">
                <a16:creationId xmlns:a16="http://schemas.microsoft.com/office/drawing/2014/main" id="{05EF8031-517F-B79F-AEE0-40BF0F5FF14F}"/>
              </a:ext>
            </a:extLst>
          </p:cNvPr>
          <p:cNvSpPr txBox="1"/>
          <p:nvPr/>
        </p:nvSpPr>
        <p:spPr>
          <a:xfrm>
            <a:off x="5450006" y="5149755"/>
            <a:ext cx="3657600" cy="14541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857"/>
              </a:lnSpc>
            </a:pPr>
            <a:r>
              <a:rPr lang="en-US" b="1" dirty="0">
                <a:solidFill>
                  <a:srgbClr val="54545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Tammy Humphrey</a:t>
            </a:r>
          </a:p>
          <a:p>
            <a:pPr algn="l">
              <a:lnSpc>
                <a:spcPts val="3857"/>
              </a:lnSpc>
            </a:pPr>
            <a:r>
              <a:rPr lang="en-US" b="1" dirty="0">
                <a:solidFill>
                  <a:srgbClr val="54545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Sr. Director, Talent Development</a:t>
            </a:r>
          </a:p>
          <a:p>
            <a:pPr algn="l">
              <a:lnSpc>
                <a:spcPts val="3857"/>
              </a:lnSpc>
            </a:pPr>
            <a:endParaRPr lang="en-US" sz="2755" b="1" dirty="0">
              <a:solidFill>
                <a:srgbClr val="545454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  <p:pic>
        <p:nvPicPr>
          <p:cNvPr id="1026" name="Picture 2" descr="Orlando News | Latest Economic and Community Updates">
            <a:extLst>
              <a:ext uri="{FF2B5EF4-FFF2-40B4-BE49-F238E27FC236}">
                <a16:creationId xmlns:a16="http://schemas.microsoft.com/office/drawing/2014/main" id="{F4D701B0-C179-6F77-E7F9-3388B7F4D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006" y="6362700"/>
            <a:ext cx="3160594" cy="102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33">
            <a:extLst>
              <a:ext uri="{FF2B5EF4-FFF2-40B4-BE49-F238E27FC236}">
                <a16:creationId xmlns:a16="http://schemas.microsoft.com/office/drawing/2014/main" id="{E31D8041-6B6D-E9B1-C62F-D6DE633AEB17}"/>
              </a:ext>
            </a:extLst>
          </p:cNvPr>
          <p:cNvSpPr txBox="1"/>
          <p:nvPr/>
        </p:nvSpPr>
        <p:spPr>
          <a:xfrm>
            <a:off x="13412339" y="5143500"/>
            <a:ext cx="3657600" cy="14541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857"/>
              </a:lnSpc>
            </a:pPr>
            <a:r>
              <a:rPr lang="en-US" b="1" dirty="0">
                <a:solidFill>
                  <a:srgbClr val="54545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Marcela DeFaria</a:t>
            </a:r>
          </a:p>
          <a:p>
            <a:pPr algn="l">
              <a:lnSpc>
                <a:spcPts val="3857"/>
              </a:lnSpc>
            </a:pPr>
            <a:r>
              <a:rPr lang="en-US" b="1" dirty="0">
                <a:solidFill>
                  <a:srgbClr val="54545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Vice President of Development</a:t>
            </a:r>
          </a:p>
          <a:p>
            <a:pPr algn="l">
              <a:lnSpc>
                <a:spcPts val="3857"/>
              </a:lnSpc>
            </a:pPr>
            <a:endParaRPr lang="en-US" sz="2755" b="1" dirty="0">
              <a:solidFill>
                <a:srgbClr val="545454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</p:spTree>
    <p:extLst>
      <p:ext uri="{BB962C8B-B14F-4D97-AF65-F5344CB8AC3E}">
        <p14:creationId xmlns:p14="http://schemas.microsoft.com/office/powerpoint/2010/main" val="1823100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72A857-FE6F-F712-DF6E-0CA44B472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C7EFF3-B41C-7E69-FB38-98FC6DEA5F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6894" y="7678373"/>
            <a:ext cx="3414211" cy="1516977"/>
          </a:xfrm>
          <a:prstGeom prst="rect">
            <a:avLst/>
          </a:prstGeom>
        </p:spPr>
      </p:pic>
      <p:sp>
        <p:nvSpPr>
          <p:cNvPr id="2" name="TextBox 32">
            <a:extLst>
              <a:ext uri="{FF2B5EF4-FFF2-40B4-BE49-F238E27FC236}">
                <a16:creationId xmlns:a16="http://schemas.microsoft.com/office/drawing/2014/main" id="{CA4CEAEE-CCB2-A41B-62F3-B4647EF347FE}"/>
              </a:ext>
            </a:extLst>
          </p:cNvPr>
          <p:cNvSpPr txBox="1"/>
          <p:nvPr/>
        </p:nvSpPr>
        <p:spPr>
          <a:xfrm>
            <a:off x="7162800" y="893993"/>
            <a:ext cx="3962400" cy="537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635"/>
              </a:lnSpc>
              <a:spcBef>
                <a:spcPct val="0"/>
              </a:spcBef>
            </a:pPr>
            <a:r>
              <a:rPr lang="en-US" sz="3311" b="1" dirty="0">
                <a:solidFill>
                  <a:srgbClr val="000000"/>
                </a:solidFill>
                <a:latin typeface="Proxima Nova Heavy"/>
                <a:ea typeface="Proxima Nova Heavy"/>
                <a:cs typeface="Proxima Nova Heavy"/>
                <a:sym typeface="Proxima Nova Heavy"/>
              </a:rPr>
              <a:t>State of the Region</a:t>
            </a:r>
          </a:p>
        </p:txBody>
      </p:sp>
      <p:sp>
        <p:nvSpPr>
          <p:cNvPr id="12" name="TextBox 33">
            <a:extLst>
              <a:ext uri="{FF2B5EF4-FFF2-40B4-BE49-F238E27FC236}">
                <a16:creationId xmlns:a16="http://schemas.microsoft.com/office/drawing/2014/main" id="{90EB204D-3050-F49A-0876-E83121FB75EB}"/>
              </a:ext>
            </a:extLst>
          </p:cNvPr>
          <p:cNvSpPr txBox="1"/>
          <p:nvPr/>
        </p:nvSpPr>
        <p:spPr>
          <a:xfrm>
            <a:off x="7696200" y="7181448"/>
            <a:ext cx="2895600" cy="9540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857"/>
              </a:lnSpc>
            </a:pPr>
            <a:r>
              <a:rPr lang="en-US" b="1" dirty="0">
                <a:solidFill>
                  <a:srgbClr val="54545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Jamie Santos, Data Analyst</a:t>
            </a:r>
          </a:p>
          <a:p>
            <a:pPr algn="l">
              <a:lnSpc>
                <a:spcPts val="3857"/>
              </a:lnSpc>
            </a:pPr>
            <a:endParaRPr lang="en-US" sz="2755" b="1" dirty="0">
              <a:solidFill>
                <a:srgbClr val="545454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4B963D8-EF1C-9A1A-A056-A020C3E2B5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37000"/>
          <a:stretch>
            <a:fillRect/>
          </a:stretch>
        </p:blipFill>
        <p:spPr bwMode="auto">
          <a:xfrm>
            <a:off x="7162800" y="1947176"/>
            <a:ext cx="3962400" cy="507682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8784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800000">
            <a:off x="6477793" y="198402"/>
            <a:ext cx="2083749" cy="9892371"/>
          </a:xfrm>
          <a:custGeom>
            <a:avLst/>
            <a:gdLst/>
            <a:ahLst/>
            <a:cxnLst/>
            <a:rect l="l" t="t" r="r" b="b"/>
            <a:pathLst>
              <a:path w="2083749" h="9892371">
                <a:moveTo>
                  <a:pt x="0" y="0"/>
                </a:moveTo>
                <a:lnTo>
                  <a:pt x="2083749" y="0"/>
                </a:lnTo>
                <a:lnTo>
                  <a:pt x="2083749" y="9892371"/>
                </a:lnTo>
                <a:lnTo>
                  <a:pt x="0" y="98923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175" t="-73800" b="-7380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-9525" y="0"/>
            <a:ext cx="18307050" cy="10287000"/>
            <a:chOff x="0" y="0"/>
            <a:chExt cx="4821610" cy="27093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21610" cy="2709333"/>
            </a:xfrm>
            <a:custGeom>
              <a:avLst/>
              <a:gdLst/>
              <a:ahLst/>
              <a:cxnLst/>
              <a:rect l="l" t="t" r="r" b="b"/>
              <a:pathLst>
                <a:path w="4821610" h="2709333">
                  <a:moveTo>
                    <a:pt x="21568" y="0"/>
                  </a:moveTo>
                  <a:lnTo>
                    <a:pt x="4800042" y="0"/>
                  </a:lnTo>
                  <a:cubicBezTo>
                    <a:pt x="4811954" y="0"/>
                    <a:pt x="4821610" y="9656"/>
                    <a:pt x="4821610" y="21568"/>
                  </a:cubicBezTo>
                  <a:lnTo>
                    <a:pt x="4821610" y="2687766"/>
                  </a:lnTo>
                  <a:cubicBezTo>
                    <a:pt x="4821610" y="2693486"/>
                    <a:pt x="4819338" y="2698971"/>
                    <a:pt x="4815293" y="2703016"/>
                  </a:cubicBezTo>
                  <a:cubicBezTo>
                    <a:pt x="4811248" y="2707061"/>
                    <a:pt x="4805762" y="2709333"/>
                    <a:pt x="4800042" y="2709333"/>
                  </a:cubicBezTo>
                  <a:lnTo>
                    <a:pt x="21568" y="2709333"/>
                  </a:lnTo>
                  <a:cubicBezTo>
                    <a:pt x="9656" y="2709333"/>
                    <a:pt x="0" y="2699677"/>
                    <a:pt x="0" y="2687766"/>
                  </a:cubicBezTo>
                  <a:lnTo>
                    <a:pt x="0" y="21568"/>
                  </a:lnTo>
                  <a:cubicBezTo>
                    <a:pt x="0" y="9656"/>
                    <a:pt x="9656" y="0"/>
                    <a:pt x="21568" y="0"/>
                  </a:cubicBezTo>
                  <a:close/>
                </a:path>
              </a:pathLst>
            </a:custGeom>
            <a:ln w="20002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4821610" cy="27379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294842" y="198402"/>
            <a:ext cx="9837397" cy="9892371"/>
            <a:chOff x="0" y="0"/>
            <a:chExt cx="812800" cy="81734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7342"/>
            </a:xfrm>
            <a:custGeom>
              <a:avLst/>
              <a:gdLst/>
              <a:ahLst/>
              <a:cxnLst/>
              <a:rect l="l" t="t" r="r" b="b"/>
              <a:pathLst>
                <a:path w="812800" h="817342">
                  <a:moveTo>
                    <a:pt x="31480" y="0"/>
                  </a:moveTo>
                  <a:lnTo>
                    <a:pt x="781320" y="0"/>
                  </a:lnTo>
                  <a:cubicBezTo>
                    <a:pt x="798706" y="0"/>
                    <a:pt x="812800" y="14094"/>
                    <a:pt x="812800" y="31480"/>
                  </a:cubicBezTo>
                  <a:lnTo>
                    <a:pt x="812800" y="785863"/>
                  </a:lnTo>
                  <a:cubicBezTo>
                    <a:pt x="812800" y="794212"/>
                    <a:pt x="809483" y="802218"/>
                    <a:pt x="803580" y="808122"/>
                  </a:cubicBezTo>
                  <a:cubicBezTo>
                    <a:pt x="797676" y="814026"/>
                    <a:pt x="789669" y="817342"/>
                    <a:pt x="781320" y="817342"/>
                  </a:cubicBezTo>
                  <a:lnTo>
                    <a:pt x="31480" y="817342"/>
                  </a:lnTo>
                  <a:cubicBezTo>
                    <a:pt x="14094" y="817342"/>
                    <a:pt x="0" y="803248"/>
                    <a:pt x="0" y="785863"/>
                  </a:cubicBezTo>
                  <a:lnTo>
                    <a:pt x="0" y="31480"/>
                  </a:lnTo>
                  <a:cubicBezTo>
                    <a:pt x="0" y="14094"/>
                    <a:pt x="14094" y="0"/>
                    <a:pt x="31480" y="0"/>
                  </a:cubicBezTo>
                  <a:close/>
                </a:path>
              </a:pathLst>
            </a:custGeom>
            <a:blipFill>
              <a:blip r:embed="rId4"/>
              <a:stretch>
                <a:fillRect l="-25556" r="-2555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/>
          <p:cNvSpPr/>
          <p:nvPr/>
        </p:nvSpPr>
        <p:spPr>
          <a:xfrm>
            <a:off x="762478" y="620176"/>
            <a:ext cx="2517762" cy="1118674"/>
          </a:xfrm>
          <a:custGeom>
            <a:avLst/>
            <a:gdLst/>
            <a:ahLst/>
            <a:cxnLst/>
            <a:rect l="l" t="t" r="r" b="b"/>
            <a:pathLst>
              <a:path w="2517762" h="1118674">
                <a:moveTo>
                  <a:pt x="0" y="0"/>
                </a:moveTo>
                <a:lnTo>
                  <a:pt x="2517762" y="0"/>
                </a:lnTo>
                <a:lnTo>
                  <a:pt x="2517762" y="1118673"/>
                </a:lnTo>
                <a:lnTo>
                  <a:pt x="0" y="11186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889132" y="3467100"/>
            <a:ext cx="6898422" cy="3810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700"/>
              </a:lnSpc>
            </a:pPr>
            <a:r>
              <a:rPr lang="en-US" sz="14000" dirty="0">
                <a:solidFill>
                  <a:srgbClr val="FFFFFF"/>
                </a:solidFill>
                <a:latin typeface="League Gothic"/>
                <a:ea typeface="League Gothic"/>
                <a:cs typeface="League Gothic"/>
                <a:sym typeface="League Gothic"/>
              </a:rPr>
              <a:t>STATE OF THE REGION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28700" y="3046313"/>
            <a:ext cx="5805876" cy="2762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232"/>
              </a:lnSpc>
              <a:spcBef>
                <a:spcPct val="0"/>
              </a:spcBef>
            </a:pPr>
            <a:r>
              <a:rPr lang="en-US" sz="1860" b="1" u="none" strike="noStrik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PUBLISHED: MAY 2026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37685" y="6984883"/>
            <a:ext cx="2792946" cy="2762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232"/>
              </a:lnSpc>
              <a:spcBef>
                <a:spcPct val="0"/>
              </a:spcBef>
            </a:pPr>
            <a:r>
              <a:rPr lang="en-US" sz="1860" b="1" u="none" strike="noStrik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BUSINESS INTELLIGENCE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32008" y="9514736"/>
            <a:ext cx="8814957" cy="384652"/>
          </a:xfrm>
          <a:custGeom>
            <a:avLst/>
            <a:gdLst/>
            <a:ahLst/>
            <a:cxnLst/>
            <a:rect l="l" t="t" r="r" b="b"/>
            <a:pathLst>
              <a:path w="8814957" h="384652">
                <a:moveTo>
                  <a:pt x="0" y="0"/>
                </a:moveTo>
                <a:lnTo>
                  <a:pt x="8814957" y="0"/>
                </a:lnTo>
                <a:lnTo>
                  <a:pt x="8814957" y="384652"/>
                </a:lnTo>
                <a:lnTo>
                  <a:pt x="0" y="3846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730" b="-73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8297753" y="9331064"/>
            <a:ext cx="1692494" cy="751996"/>
            <a:chOff x="0" y="0"/>
            <a:chExt cx="3481918" cy="154706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81959" cy="1547114"/>
            </a:xfrm>
            <a:custGeom>
              <a:avLst/>
              <a:gdLst/>
              <a:ahLst/>
              <a:cxnLst/>
              <a:rect l="l" t="t" r="r" b="b"/>
              <a:pathLst>
                <a:path w="3481959" h="1547114">
                  <a:moveTo>
                    <a:pt x="0" y="0"/>
                  </a:moveTo>
                  <a:lnTo>
                    <a:pt x="3481959" y="0"/>
                  </a:lnTo>
                  <a:lnTo>
                    <a:pt x="3481959" y="1547114"/>
                  </a:lnTo>
                  <a:lnTo>
                    <a:pt x="0" y="15471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546705"/>
            <a:ext cx="18288000" cy="1121411"/>
            <a:chOff x="0" y="0"/>
            <a:chExt cx="24384000" cy="14952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384000" cy="1495215"/>
            </a:xfrm>
            <a:custGeom>
              <a:avLst/>
              <a:gdLst/>
              <a:ahLst/>
              <a:cxnLst/>
              <a:rect l="l" t="t" r="r" b="b"/>
              <a:pathLst>
                <a:path w="24384000" h="1495215">
                  <a:moveTo>
                    <a:pt x="0" y="0"/>
                  </a:moveTo>
                  <a:lnTo>
                    <a:pt x="24384000" y="0"/>
                  </a:lnTo>
                  <a:lnTo>
                    <a:pt x="24384000" y="1495215"/>
                  </a:lnTo>
                  <a:lnTo>
                    <a:pt x="0" y="1495215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24384000" cy="149521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6360"/>
                </a:lnSpc>
              </a:pPr>
              <a:r>
                <a:rPr lang="en-US" sz="5301" b="1">
                  <a:solidFill>
                    <a:srgbClr val="000000"/>
                  </a:solidFill>
                  <a:latin typeface="Proxima Nova Heavy"/>
                  <a:ea typeface="Proxima Nova Heavy"/>
                  <a:cs typeface="Proxima Nova Heavy"/>
                  <a:sym typeface="Proxima Nova Heavy"/>
                </a:rPr>
                <a:t>CENTRAL FLORIDA DEMOGRAPHIC SNAPSHOT</a:t>
              </a:r>
            </a:p>
          </p:txBody>
        </p:sp>
      </p:grpSp>
      <p:sp>
        <p:nvSpPr>
          <p:cNvPr id="8" name="Freeform 8"/>
          <p:cNvSpPr/>
          <p:nvPr/>
        </p:nvSpPr>
        <p:spPr>
          <a:xfrm rot="-10800000">
            <a:off x="10152172" y="9514736"/>
            <a:ext cx="8814957" cy="384652"/>
          </a:xfrm>
          <a:custGeom>
            <a:avLst/>
            <a:gdLst/>
            <a:ahLst/>
            <a:cxnLst/>
            <a:rect l="l" t="t" r="r" b="b"/>
            <a:pathLst>
              <a:path w="8814957" h="384652">
                <a:moveTo>
                  <a:pt x="0" y="0"/>
                </a:moveTo>
                <a:lnTo>
                  <a:pt x="8814957" y="0"/>
                </a:lnTo>
                <a:lnTo>
                  <a:pt x="8814957" y="384652"/>
                </a:lnTo>
                <a:lnTo>
                  <a:pt x="0" y="3846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730" b="-73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174367" y="9932851"/>
            <a:ext cx="8612681" cy="319468"/>
            <a:chOff x="0" y="0"/>
            <a:chExt cx="11483575" cy="42595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483574" cy="425958"/>
            </a:xfrm>
            <a:custGeom>
              <a:avLst/>
              <a:gdLst/>
              <a:ahLst/>
              <a:cxnLst/>
              <a:rect l="l" t="t" r="r" b="b"/>
              <a:pathLst>
                <a:path w="11483574" h="425958">
                  <a:moveTo>
                    <a:pt x="0" y="0"/>
                  </a:moveTo>
                  <a:lnTo>
                    <a:pt x="11483574" y="0"/>
                  </a:lnTo>
                  <a:lnTo>
                    <a:pt x="11483574" y="425958"/>
                  </a:lnTo>
                  <a:lnTo>
                    <a:pt x="0" y="425958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1483575" cy="454533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0" lvl="0" indent="0" algn="l">
                <a:lnSpc>
                  <a:spcPts val="2098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Source: ACS Survey, Census via JobsEQ &amp; Lightcast; Florida Department of Education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23900" y="2389934"/>
            <a:ext cx="1163863" cy="1163863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B86DB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Freeform 14"/>
          <p:cNvSpPr/>
          <p:nvPr/>
        </p:nvSpPr>
        <p:spPr>
          <a:xfrm>
            <a:off x="919830" y="2669980"/>
            <a:ext cx="772004" cy="603771"/>
          </a:xfrm>
          <a:custGeom>
            <a:avLst/>
            <a:gdLst/>
            <a:ahLst/>
            <a:cxnLst/>
            <a:rect l="l" t="t" r="r" b="b"/>
            <a:pathLst>
              <a:path w="772004" h="603771">
                <a:moveTo>
                  <a:pt x="0" y="0"/>
                </a:moveTo>
                <a:lnTo>
                  <a:pt x="772004" y="0"/>
                </a:lnTo>
                <a:lnTo>
                  <a:pt x="772004" y="603771"/>
                </a:lnTo>
                <a:lnTo>
                  <a:pt x="0" y="6037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5" name="Group 15"/>
          <p:cNvGrpSpPr/>
          <p:nvPr/>
        </p:nvGrpSpPr>
        <p:grpSpPr>
          <a:xfrm>
            <a:off x="9472848" y="6716732"/>
            <a:ext cx="1208117" cy="1208117"/>
            <a:chOff x="0" y="0"/>
            <a:chExt cx="1610822" cy="1610822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1610822" cy="1610822"/>
              <a:chOff x="0" y="0"/>
              <a:chExt cx="6350000" cy="63500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B86DB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8" name="Freeform 18"/>
            <p:cNvSpPr/>
            <p:nvPr/>
          </p:nvSpPr>
          <p:spPr>
            <a:xfrm>
              <a:off x="357479" y="347168"/>
              <a:ext cx="895864" cy="916485"/>
            </a:xfrm>
            <a:custGeom>
              <a:avLst/>
              <a:gdLst/>
              <a:ahLst/>
              <a:cxnLst/>
              <a:rect l="l" t="t" r="r" b="b"/>
              <a:pathLst>
                <a:path w="895864" h="916485">
                  <a:moveTo>
                    <a:pt x="0" y="0"/>
                  </a:moveTo>
                  <a:lnTo>
                    <a:pt x="895864" y="0"/>
                  </a:lnTo>
                  <a:lnTo>
                    <a:pt x="895864" y="916486"/>
                  </a:lnTo>
                  <a:lnTo>
                    <a:pt x="0" y="916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472848" y="2414350"/>
            <a:ext cx="1256551" cy="1256551"/>
            <a:chOff x="0" y="0"/>
            <a:chExt cx="6350000" cy="63500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B86DB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Freeform 21"/>
          <p:cNvSpPr/>
          <p:nvPr/>
        </p:nvSpPr>
        <p:spPr>
          <a:xfrm>
            <a:off x="9744280" y="2699407"/>
            <a:ext cx="713687" cy="686437"/>
          </a:xfrm>
          <a:custGeom>
            <a:avLst/>
            <a:gdLst/>
            <a:ahLst/>
            <a:cxnLst/>
            <a:rect l="l" t="t" r="r" b="b"/>
            <a:pathLst>
              <a:path w="713687" h="686437">
                <a:moveTo>
                  <a:pt x="0" y="0"/>
                </a:moveTo>
                <a:lnTo>
                  <a:pt x="713687" y="0"/>
                </a:lnTo>
                <a:lnTo>
                  <a:pt x="713687" y="686438"/>
                </a:lnTo>
                <a:lnTo>
                  <a:pt x="0" y="6864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2" name="Group 22"/>
          <p:cNvGrpSpPr/>
          <p:nvPr/>
        </p:nvGrpSpPr>
        <p:grpSpPr>
          <a:xfrm>
            <a:off x="9472848" y="4485583"/>
            <a:ext cx="1192918" cy="1192918"/>
            <a:chOff x="0" y="0"/>
            <a:chExt cx="6350000" cy="63500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B86DB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" name="Freeform 24"/>
          <p:cNvSpPr/>
          <p:nvPr/>
        </p:nvSpPr>
        <p:spPr>
          <a:xfrm>
            <a:off x="9576439" y="4589174"/>
            <a:ext cx="985736" cy="985736"/>
          </a:xfrm>
          <a:custGeom>
            <a:avLst/>
            <a:gdLst/>
            <a:ahLst/>
            <a:cxnLst/>
            <a:rect l="l" t="t" r="r" b="b"/>
            <a:pathLst>
              <a:path w="985736" h="985736">
                <a:moveTo>
                  <a:pt x="0" y="0"/>
                </a:moveTo>
                <a:lnTo>
                  <a:pt x="985736" y="0"/>
                </a:lnTo>
                <a:lnTo>
                  <a:pt x="985736" y="985736"/>
                </a:lnTo>
                <a:lnTo>
                  <a:pt x="0" y="9857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TextBox 25"/>
          <p:cNvSpPr txBox="1"/>
          <p:nvPr/>
        </p:nvSpPr>
        <p:spPr>
          <a:xfrm>
            <a:off x="10385863" y="9954422"/>
            <a:ext cx="7714292" cy="247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098"/>
              </a:lnSpc>
            </a:pPr>
            <a:r>
              <a:rPr lang="en-US" sz="15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*Central Florida: Orange, Seminole, Osceola, Lake &amp; Sumter Counties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2148630" y="2453434"/>
            <a:ext cx="5809421" cy="1036827"/>
            <a:chOff x="0" y="0"/>
            <a:chExt cx="7745894" cy="1382436"/>
          </a:xfrm>
        </p:grpSpPr>
        <p:sp>
          <p:nvSpPr>
            <p:cNvPr id="27" name="TextBox 27"/>
            <p:cNvSpPr txBox="1"/>
            <p:nvPr/>
          </p:nvSpPr>
          <p:spPr>
            <a:xfrm>
              <a:off x="0" y="-66675"/>
              <a:ext cx="7745894" cy="7291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635"/>
                </a:lnSpc>
              </a:pPr>
              <a:r>
                <a:rPr lang="en-US" sz="3311" b="1">
                  <a:solidFill>
                    <a:srgbClr val="000000"/>
                  </a:solidFill>
                  <a:latin typeface="Proxima Nova Heavy"/>
                  <a:ea typeface="Proxima Nova Heavy"/>
                  <a:cs typeface="Proxima Nova Heavy"/>
                  <a:sym typeface="Proxima Nova Heavy"/>
                </a:rPr>
                <a:t>POPULATION 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778770"/>
              <a:ext cx="5224801" cy="6036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155" b="1">
                  <a:solidFill>
                    <a:srgbClr val="545454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3,229,502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0933035" y="2376740"/>
            <a:ext cx="6134050" cy="1331772"/>
            <a:chOff x="0" y="0"/>
            <a:chExt cx="8178733" cy="1775697"/>
          </a:xfrm>
        </p:grpSpPr>
        <p:sp>
          <p:nvSpPr>
            <p:cNvPr id="30" name="TextBox 30"/>
            <p:cNvSpPr txBox="1"/>
            <p:nvPr/>
          </p:nvSpPr>
          <p:spPr>
            <a:xfrm>
              <a:off x="50800" y="676256"/>
              <a:ext cx="6705293" cy="10994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75"/>
                </a:lnSpc>
              </a:pPr>
              <a:r>
                <a:rPr lang="en-US" sz="2411" b="1">
                  <a:solidFill>
                    <a:srgbClr val="00000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FEMALE: </a:t>
              </a:r>
              <a:r>
                <a:rPr lang="en-US" sz="2411" b="1">
                  <a:solidFill>
                    <a:srgbClr val="545454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50.9%</a:t>
              </a:r>
            </a:p>
            <a:p>
              <a:pPr algn="l">
                <a:lnSpc>
                  <a:spcPts val="3375"/>
                </a:lnSpc>
              </a:pPr>
              <a:r>
                <a:rPr lang="en-US" sz="2411" b="1">
                  <a:solidFill>
                    <a:srgbClr val="00000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MALE: </a:t>
              </a:r>
              <a:r>
                <a:rPr lang="en-US" sz="2411" b="1">
                  <a:solidFill>
                    <a:srgbClr val="545454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49.1%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66675"/>
              <a:ext cx="8178733" cy="7274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635"/>
                </a:lnSpc>
                <a:spcBef>
                  <a:spcPct val="0"/>
                </a:spcBef>
              </a:pPr>
              <a:r>
                <a:rPr lang="en-US" sz="3311" b="1" u="none" strike="noStrike">
                  <a:solidFill>
                    <a:srgbClr val="000000"/>
                  </a:solidFill>
                  <a:latin typeface="Proxima Nova Heavy"/>
                  <a:ea typeface="Proxima Nova Heavy"/>
                  <a:cs typeface="Proxima Nova Heavy"/>
                  <a:sym typeface="Proxima Nova Heavy"/>
                </a:rPr>
                <a:t>GENDER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0901219" y="4564842"/>
            <a:ext cx="5706173" cy="562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635"/>
              </a:lnSpc>
              <a:spcBef>
                <a:spcPct val="0"/>
              </a:spcBef>
            </a:pPr>
            <a:r>
              <a:rPr lang="en-US" sz="3311" b="1" dirty="0">
                <a:solidFill>
                  <a:srgbClr val="000000"/>
                </a:solidFill>
                <a:latin typeface="Proxima Nova Heavy"/>
                <a:ea typeface="Proxima Nova Heavy"/>
                <a:cs typeface="Proxima Nova Heavy"/>
                <a:sym typeface="Proxima Nova Heavy"/>
              </a:rPr>
              <a:t>MEDIAN AGE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901219" y="5073727"/>
            <a:ext cx="3605198" cy="463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57"/>
              </a:lnSpc>
            </a:pPr>
            <a:r>
              <a:rPr lang="en-US" sz="2755" b="1" dirty="0">
                <a:solidFill>
                  <a:srgbClr val="54545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40 Years Old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908818" y="6659819"/>
            <a:ext cx="7463225" cy="562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635"/>
              </a:lnSpc>
              <a:spcBef>
                <a:spcPct val="0"/>
              </a:spcBef>
            </a:pPr>
            <a:r>
              <a:rPr lang="en-US" sz="3311" b="1" u="none" strike="noStrike">
                <a:solidFill>
                  <a:srgbClr val="000000"/>
                </a:solidFill>
                <a:latin typeface="Proxima Nova Heavy"/>
                <a:ea typeface="Proxima Nova Heavy"/>
                <a:cs typeface="Proxima Nova Heavy"/>
                <a:sym typeface="Proxima Nova Heavy"/>
              </a:rPr>
              <a:t>HIGH SCHOOL GRADUATION RATE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0908818" y="7469482"/>
            <a:ext cx="3918600" cy="445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2"/>
              </a:lnSpc>
            </a:pPr>
            <a:r>
              <a:rPr lang="en-US" sz="3155" b="1">
                <a:solidFill>
                  <a:srgbClr val="54545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93.6%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908818" y="7156279"/>
            <a:ext cx="3588246" cy="273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40"/>
              </a:lnSpc>
              <a:spcBef>
                <a:spcPct val="0"/>
              </a:spcBef>
            </a:pPr>
            <a:r>
              <a:rPr lang="en-US" sz="1600" b="1" u="none" strike="noStrike">
                <a:solidFill>
                  <a:srgbClr val="54545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SCHOOL YEAR: 2024-2025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723900" y="4578243"/>
            <a:ext cx="1219327" cy="1219327"/>
            <a:chOff x="0" y="0"/>
            <a:chExt cx="1625769" cy="1625769"/>
          </a:xfrm>
        </p:grpSpPr>
        <p:grpSp>
          <p:nvGrpSpPr>
            <p:cNvPr id="38" name="Group 38"/>
            <p:cNvGrpSpPr/>
            <p:nvPr/>
          </p:nvGrpSpPr>
          <p:grpSpPr>
            <a:xfrm>
              <a:off x="0" y="0"/>
              <a:ext cx="1625769" cy="1625769"/>
              <a:chOff x="0" y="0"/>
              <a:chExt cx="1967164" cy="1967164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1967230" cy="1967230"/>
              </a:xfrm>
              <a:custGeom>
                <a:avLst/>
                <a:gdLst/>
                <a:ahLst/>
                <a:cxnLst/>
                <a:rect l="l" t="t" r="r" b="b"/>
                <a:pathLst>
                  <a:path w="1967230" h="1967230">
                    <a:moveTo>
                      <a:pt x="983615" y="0"/>
                    </a:moveTo>
                    <a:cubicBezTo>
                      <a:pt x="440309" y="0"/>
                      <a:pt x="0" y="440309"/>
                      <a:pt x="0" y="983615"/>
                    </a:cubicBezTo>
                    <a:cubicBezTo>
                      <a:pt x="0" y="1526921"/>
                      <a:pt x="440309" y="1967230"/>
                      <a:pt x="983615" y="1967230"/>
                    </a:cubicBezTo>
                    <a:cubicBezTo>
                      <a:pt x="1526921" y="1967230"/>
                      <a:pt x="1967230" y="1526921"/>
                      <a:pt x="1967230" y="983615"/>
                    </a:cubicBezTo>
                    <a:cubicBezTo>
                      <a:pt x="1967230" y="440309"/>
                      <a:pt x="1526794" y="0"/>
                      <a:pt x="983615" y="0"/>
                    </a:cubicBezTo>
                    <a:close/>
                  </a:path>
                </a:pathLst>
              </a:custGeom>
              <a:solidFill>
                <a:srgbClr val="0B86DB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0" name="Freeform 40"/>
            <p:cNvSpPr/>
            <p:nvPr/>
          </p:nvSpPr>
          <p:spPr>
            <a:xfrm>
              <a:off x="295686" y="312495"/>
              <a:ext cx="1034397" cy="1000779"/>
            </a:xfrm>
            <a:custGeom>
              <a:avLst/>
              <a:gdLst/>
              <a:ahLst/>
              <a:cxnLst/>
              <a:rect l="l" t="t" r="r" b="b"/>
              <a:pathLst>
                <a:path w="1034397" h="1000779">
                  <a:moveTo>
                    <a:pt x="0" y="0"/>
                  </a:moveTo>
                  <a:lnTo>
                    <a:pt x="1034397" y="0"/>
                  </a:lnTo>
                  <a:lnTo>
                    <a:pt x="1034397" y="1000779"/>
                  </a:lnTo>
                  <a:lnTo>
                    <a:pt x="0" y="10007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2204125" y="4589174"/>
            <a:ext cx="5252740" cy="702323"/>
            <a:chOff x="0" y="0"/>
            <a:chExt cx="7003654" cy="936431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7003654" cy="936431"/>
            </a:xfrm>
            <a:custGeom>
              <a:avLst/>
              <a:gdLst/>
              <a:ahLst/>
              <a:cxnLst/>
              <a:rect l="l" t="t" r="r" b="b"/>
              <a:pathLst>
                <a:path w="7003654" h="936431">
                  <a:moveTo>
                    <a:pt x="0" y="0"/>
                  </a:moveTo>
                  <a:lnTo>
                    <a:pt x="7003654" y="0"/>
                  </a:lnTo>
                  <a:lnTo>
                    <a:pt x="7003654" y="936431"/>
                  </a:lnTo>
                  <a:lnTo>
                    <a:pt x="0" y="936431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66675"/>
              <a:ext cx="7003654" cy="100310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0" lvl="0" indent="0" algn="l">
                <a:lnSpc>
                  <a:spcPts val="4635"/>
                </a:lnSpc>
                <a:spcBef>
                  <a:spcPct val="0"/>
                </a:spcBef>
              </a:pPr>
              <a:r>
                <a:rPr lang="en-US" sz="3311" b="1" u="none" strike="noStrike">
                  <a:solidFill>
                    <a:srgbClr val="000000"/>
                  </a:solidFill>
                  <a:latin typeface="Proxima Nova Heavy"/>
                  <a:ea typeface="Proxima Nova Heavy"/>
                  <a:cs typeface="Proxima Nova Heavy"/>
                  <a:sym typeface="Proxima Nova Heavy"/>
                </a:rPr>
                <a:t>LABOR FORCE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2204125" y="5121352"/>
            <a:ext cx="4967420" cy="582679"/>
            <a:chOff x="0" y="0"/>
            <a:chExt cx="6623226" cy="776906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6623226" cy="776906"/>
            </a:xfrm>
            <a:custGeom>
              <a:avLst/>
              <a:gdLst/>
              <a:ahLst/>
              <a:cxnLst/>
              <a:rect l="l" t="t" r="r" b="b"/>
              <a:pathLst>
                <a:path w="6623226" h="776906">
                  <a:moveTo>
                    <a:pt x="0" y="0"/>
                  </a:moveTo>
                  <a:lnTo>
                    <a:pt x="6623226" y="0"/>
                  </a:lnTo>
                  <a:lnTo>
                    <a:pt x="6623226" y="776906"/>
                  </a:lnTo>
                  <a:lnTo>
                    <a:pt x="0" y="776906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47625"/>
              <a:ext cx="6623226" cy="82453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0" lvl="0" indent="0" algn="l">
                <a:lnSpc>
                  <a:spcPts val="3857"/>
                </a:lnSpc>
                <a:spcBef>
                  <a:spcPct val="0"/>
                </a:spcBef>
              </a:pPr>
              <a:r>
                <a:rPr lang="en-US" sz="2755" b="1" u="none" strike="noStrike">
                  <a:solidFill>
                    <a:srgbClr val="545454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1,566,960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51632" y="6738859"/>
            <a:ext cx="1163863" cy="1163863"/>
            <a:chOff x="0" y="0"/>
            <a:chExt cx="6350000" cy="635000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B86DB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9" name="Freeform 49"/>
          <p:cNvSpPr/>
          <p:nvPr/>
        </p:nvSpPr>
        <p:spPr>
          <a:xfrm>
            <a:off x="1009034" y="7003745"/>
            <a:ext cx="649059" cy="653141"/>
          </a:xfrm>
          <a:custGeom>
            <a:avLst/>
            <a:gdLst/>
            <a:ahLst/>
            <a:cxnLst/>
            <a:rect l="l" t="t" r="r" b="b"/>
            <a:pathLst>
              <a:path w="649059" h="653141">
                <a:moveTo>
                  <a:pt x="0" y="0"/>
                </a:moveTo>
                <a:lnTo>
                  <a:pt x="649059" y="0"/>
                </a:lnTo>
                <a:lnTo>
                  <a:pt x="649059" y="653141"/>
                </a:lnTo>
                <a:lnTo>
                  <a:pt x="0" y="6531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0" name="TextBox 50"/>
          <p:cNvSpPr txBox="1"/>
          <p:nvPr/>
        </p:nvSpPr>
        <p:spPr>
          <a:xfrm>
            <a:off x="2148630" y="6659819"/>
            <a:ext cx="6638418" cy="562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635"/>
              </a:lnSpc>
              <a:spcBef>
                <a:spcPct val="0"/>
              </a:spcBef>
            </a:pPr>
            <a:r>
              <a:rPr lang="en-US" sz="3311" b="1" u="none" strike="noStrike">
                <a:solidFill>
                  <a:srgbClr val="000000"/>
                </a:solidFill>
                <a:latin typeface="Proxima Nova Heavy"/>
                <a:ea typeface="Proxima Nova Heavy"/>
                <a:cs typeface="Proxima Nova Heavy"/>
                <a:sym typeface="Proxima Nova Heavy"/>
              </a:rPr>
              <a:t>HOUSEHOLD INCOME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2148630" y="7484837"/>
            <a:ext cx="3918600" cy="445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2"/>
              </a:lnSpc>
            </a:pPr>
            <a:r>
              <a:rPr lang="en-US" sz="3155" b="1">
                <a:solidFill>
                  <a:srgbClr val="54545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$80.0K 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2148630" y="7184012"/>
            <a:ext cx="6448588" cy="273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40"/>
              </a:lnSpc>
              <a:spcBef>
                <a:spcPct val="0"/>
              </a:spcBef>
            </a:pPr>
            <a:r>
              <a:rPr lang="en-US" sz="1600" b="1" u="none" strike="noStrike">
                <a:solidFill>
                  <a:srgbClr val="54545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SIMPLE AVG OF ALL COUNTY MEDIAN HOUSEHOLD INCOMES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32008" y="9514736"/>
            <a:ext cx="8814957" cy="384652"/>
          </a:xfrm>
          <a:custGeom>
            <a:avLst/>
            <a:gdLst/>
            <a:ahLst/>
            <a:cxnLst/>
            <a:rect l="l" t="t" r="r" b="b"/>
            <a:pathLst>
              <a:path w="8814957" h="384652">
                <a:moveTo>
                  <a:pt x="0" y="0"/>
                </a:moveTo>
                <a:lnTo>
                  <a:pt x="8814957" y="0"/>
                </a:lnTo>
                <a:lnTo>
                  <a:pt x="8814957" y="384652"/>
                </a:lnTo>
                <a:lnTo>
                  <a:pt x="0" y="3846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730" b="-73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8297753" y="9331064"/>
            <a:ext cx="1692494" cy="751996"/>
            <a:chOff x="0" y="0"/>
            <a:chExt cx="3481918" cy="154706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81959" cy="1547114"/>
            </a:xfrm>
            <a:custGeom>
              <a:avLst/>
              <a:gdLst/>
              <a:ahLst/>
              <a:cxnLst/>
              <a:rect l="l" t="t" r="r" b="b"/>
              <a:pathLst>
                <a:path w="3481959" h="1547114">
                  <a:moveTo>
                    <a:pt x="0" y="0"/>
                  </a:moveTo>
                  <a:lnTo>
                    <a:pt x="3481959" y="0"/>
                  </a:lnTo>
                  <a:lnTo>
                    <a:pt x="3481959" y="1547114"/>
                  </a:lnTo>
                  <a:lnTo>
                    <a:pt x="0" y="15471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546705"/>
            <a:ext cx="18288000" cy="1121411"/>
            <a:chOff x="0" y="0"/>
            <a:chExt cx="24384000" cy="14952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384000" cy="1495215"/>
            </a:xfrm>
            <a:custGeom>
              <a:avLst/>
              <a:gdLst/>
              <a:ahLst/>
              <a:cxnLst/>
              <a:rect l="l" t="t" r="r" b="b"/>
              <a:pathLst>
                <a:path w="24384000" h="1495215">
                  <a:moveTo>
                    <a:pt x="0" y="0"/>
                  </a:moveTo>
                  <a:lnTo>
                    <a:pt x="24384000" y="0"/>
                  </a:lnTo>
                  <a:lnTo>
                    <a:pt x="24384000" y="1495215"/>
                  </a:lnTo>
                  <a:lnTo>
                    <a:pt x="0" y="1495215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24384000" cy="149521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6360"/>
                </a:lnSpc>
              </a:pPr>
              <a:r>
                <a:rPr lang="en-US" sz="5301" b="1">
                  <a:solidFill>
                    <a:srgbClr val="000000"/>
                  </a:solidFill>
                  <a:latin typeface="Proxima Nova Heavy"/>
                  <a:ea typeface="Proxima Nova Heavy"/>
                  <a:cs typeface="Proxima Nova Heavy"/>
                  <a:sym typeface="Proxima Nova Heavy"/>
                </a:rPr>
                <a:t>CENTRAL FLORIDA DEMOGRAPHIC SNAPSHOT</a:t>
              </a:r>
            </a:p>
          </p:txBody>
        </p:sp>
      </p:grpSp>
      <p:sp>
        <p:nvSpPr>
          <p:cNvPr id="8" name="Freeform 8"/>
          <p:cNvSpPr/>
          <p:nvPr/>
        </p:nvSpPr>
        <p:spPr>
          <a:xfrm rot="-10800000">
            <a:off x="10152172" y="9514736"/>
            <a:ext cx="8814957" cy="384652"/>
          </a:xfrm>
          <a:custGeom>
            <a:avLst/>
            <a:gdLst/>
            <a:ahLst/>
            <a:cxnLst/>
            <a:rect l="l" t="t" r="r" b="b"/>
            <a:pathLst>
              <a:path w="8814957" h="384652">
                <a:moveTo>
                  <a:pt x="0" y="0"/>
                </a:moveTo>
                <a:lnTo>
                  <a:pt x="8814957" y="0"/>
                </a:lnTo>
                <a:lnTo>
                  <a:pt x="8814957" y="384652"/>
                </a:lnTo>
                <a:lnTo>
                  <a:pt x="0" y="3846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730" b="-73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174367" y="9932851"/>
            <a:ext cx="9351845" cy="319468"/>
            <a:chOff x="0" y="0"/>
            <a:chExt cx="12469126" cy="42595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469126" cy="425958"/>
            </a:xfrm>
            <a:custGeom>
              <a:avLst/>
              <a:gdLst/>
              <a:ahLst/>
              <a:cxnLst/>
              <a:rect l="l" t="t" r="r" b="b"/>
              <a:pathLst>
                <a:path w="12469126" h="425958">
                  <a:moveTo>
                    <a:pt x="0" y="0"/>
                  </a:moveTo>
                  <a:lnTo>
                    <a:pt x="12469126" y="0"/>
                  </a:lnTo>
                  <a:lnTo>
                    <a:pt x="12469126" y="425958"/>
                  </a:lnTo>
                  <a:lnTo>
                    <a:pt x="0" y="425958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2469126" cy="454533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0" lvl="0" indent="0" algn="l">
                <a:lnSpc>
                  <a:spcPts val="2098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Source: ACS Survey, Census via JobsEQ &amp; Lightcast; Florida Commerce; The Florida Scorecard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03298" y="3818919"/>
            <a:ext cx="6832877" cy="1144525"/>
            <a:chOff x="0" y="0"/>
            <a:chExt cx="9110503" cy="1526033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1526033" cy="1526033"/>
              <a:chOff x="0" y="0"/>
              <a:chExt cx="2242632" cy="2242632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2242566" cy="2242566"/>
              </a:xfrm>
              <a:custGeom>
                <a:avLst/>
                <a:gdLst/>
                <a:ahLst/>
                <a:cxnLst/>
                <a:rect l="l" t="t" r="r" b="b"/>
                <a:pathLst>
                  <a:path w="2242566" h="2242566">
                    <a:moveTo>
                      <a:pt x="1121283" y="0"/>
                    </a:moveTo>
                    <a:cubicBezTo>
                      <a:pt x="502031" y="0"/>
                      <a:pt x="0" y="502031"/>
                      <a:pt x="0" y="1121283"/>
                    </a:cubicBezTo>
                    <a:cubicBezTo>
                      <a:pt x="0" y="1740535"/>
                      <a:pt x="502031" y="2242566"/>
                      <a:pt x="1121283" y="2242566"/>
                    </a:cubicBezTo>
                    <a:cubicBezTo>
                      <a:pt x="1740535" y="2242566"/>
                      <a:pt x="2242566" y="1740535"/>
                      <a:pt x="2242566" y="1121283"/>
                    </a:cubicBezTo>
                    <a:cubicBezTo>
                      <a:pt x="2242566" y="502031"/>
                      <a:pt x="1740662" y="0"/>
                      <a:pt x="1121283" y="0"/>
                    </a:cubicBezTo>
                    <a:close/>
                  </a:path>
                </a:pathLst>
              </a:custGeom>
              <a:solidFill>
                <a:srgbClr val="0D76B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312666" y="421876"/>
              <a:ext cx="900700" cy="682280"/>
            </a:xfrm>
            <a:custGeom>
              <a:avLst/>
              <a:gdLst/>
              <a:ahLst/>
              <a:cxnLst/>
              <a:rect l="l" t="t" r="r" b="b"/>
              <a:pathLst>
                <a:path w="900700" h="682280">
                  <a:moveTo>
                    <a:pt x="0" y="0"/>
                  </a:moveTo>
                  <a:lnTo>
                    <a:pt x="900700" y="0"/>
                  </a:lnTo>
                  <a:lnTo>
                    <a:pt x="900700" y="682281"/>
                  </a:lnTo>
                  <a:lnTo>
                    <a:pt x="0" y="6822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t="-107" b="-10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847570" y="327442"/>
              <a:ext cx="7262933" cy="7949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008"/>
                </a:lnSpc>
              </a:pPr>
              <a:r>
                <a:rPr lang="en-US" sz="3577" b="1">
                  <a:solidFill>
                    <a:srgbClr val="000000"/>
                  </a:solidFill>
                  <a:latin typeface="Proxima Nova Heavy"/>
                  <a:ea typeface="Proxima Nova Heavy"/>
                  <a:cs typeface="Proxima Nova Heavy"/>
                  <a:sym typeface="Proxima Nova Heavy"/>
                </a:rPr>
                <a:t>AGE DISTRIBUTION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596705" y="3818919"/>
            <a:ext cx="6394777" cy="1168390"/>
            <a:chOff x="0" y="0"/>
            <a:chExt cx="8526369" cy="1557854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1557854" cy="1557854"/>
              <a:chOff x="0" y="0"/>
              <a:chExt cx="2242632" cy="2242632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2242566" cy="2242566"/>
              </a:xfrm>
              <a:custGeom>
                <a:avLst/>
                <a:gdLst/>
                <a:ahLst/>
                <a:cxnLst/>
                <a:rect l="l" t="t" r="r" b="b"/>
                <a:pathLst>
                  <a:path w="2242566" h="2242566">
                    <a:moveTo>
                      <a:pt x="1121283" y="0"/>
                    </a:moveTo>
                    <a:cubicBezTo>
                      <a:pt x="502031" y="0"/>
                      <a:pt x="0" y="502031"/>
                      <a:pt x="0" y="1121283"/>
                    </a:cubicBezTo>
                    <a:cubicBezTo>
                      <a:pt x="0" y="1740535"/>
                      <a:pt x="502031" y="2242566"/>
                      <a:pt x="1121283" y="2242566"/>
                    </a:cubicBezTo>
                    <a:cubicBezTo>
                      <a:pt x="1740535" y="2242566"/>
                      <a:pt x="2242566" y="1740535"/>
                      <a:pt x="2242566" y="1121283"/>
                    </a:cubicBezTo>
                    <a:cubicBezTo>
                      <a:pt x="2242566" y="502031"/>
                      <a:pt x="1740662" y="0"/>
                      <a:pt x="1121283" y="0"/>
                    </a:cubicBezTo>
                    <a:close/>
                  </a:path>
                </a:pathLst>
              </a:custGeom>
              <a:solidFill>
                <a:srgbClr val="0D76B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" name="Freeform 20"/>
            <p:cNvSpPr/>
            <p:nvPr/>
          </p:nvSpPr>
          <p:spPr>
            <a:xfrm>
              <a:off x="247850" y="212757"/>
              <a:ext cx="1062154" cy="1132339"/>
            </a:xfrm>
            <a:custGeom>
              <a:avLst/>
              <a:gdLst/>
              <a:ahLst/>
              <a:cxnLst/>
              <a:rect l="l" t="t" r="r" b="b"/>
              <a:pathLst>
                <a:path w="1062154" h="1132339">
                  <a:moveTo>
                    <a:pt x="0" y="0"/>
                  </a:moveTo>
                  <a:lnTo>
                    <a:pt x="1062154" y="0"/>
                  </a:lnTo>
                  <a:lnTo>
                    <a:pt x="1062154" y="1132339"/>
                  </a:lnTo>
                  <a:lnTo>
                    <a:pt x="0" y="1132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t="-1" b="-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969398" y="344248"/>
              <a:ext cx="6556971" cy="7931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011"/>
                </a:lnSpc>
              </a:pPr>
              <a:r>
                <a:rPr lang="en-US" sz="3579" b="1">
                  <a:solidFill>
                    <a:srgbClr val="000000"/>
                  </a:solidFill>
                  <a:latin typeface="Proxima Nova Heavy"/>
                  <a:ea typeface="Proxima Nova Heavy"/>
                  <a:cs typeface="Proxima Nova Heavy"/>
                  <a:sym typeface="Proxima Nova Heavy"/>
                </a:rPr>
                <a:t>RACE DISTRIBUTION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0385863" y="9954422"/>
            <a:ext cx="7714292" cy="247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098"/>
              </a:lnSpc>
            </a:pPr>
            <a:r>
              <a:rPr lang="en-US" sz="15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*Central Florida: Orange, Seminole, Osceola, Lake &amp; Sumter Counties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9596705" y="2085542"/>
            <a:ext cx="6091822" cy="1170119"/>
            <a:chOff x="0" y="0"/>
            <a:chExt cx="8122430" cy="1560158"/>
          </a:xfrm>
        </p:grpSpPr>
        <p:grpSp>
          <p:nvGrpSpPr>
            <p:cNvPr id="24" name="Group 24"/>
            <p:cNvGrpSpPr/>
            <p:nvPr/>
          </p:nvGrpSpPr>
          <p:grpSpPr>
            <a:xfrm>
              <a:off x="0" y="0"/>
              <a:ext cx="1560158" cy="1560158"/>
              <a:chOff x="0" y="0"/>
              <a:chExt cx="6350000" cy="635000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76B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438404" y="208238"/>
              <a:ext cx="701934" cy="1143681"/>
            </a:xfrm>
            <a:custGeom>
              <a:avLst/>
              <a:gdLst/>
              <a:ahLst/>
              <a:cxnLst/>
              <a:rect l="l" t="t" r="r" b="b"/>
              <a:pathLst>
                <a:path w="701934" h="1143681">
                  <a:moveTo>
                    <a:pt x="0" y="0"/>
                  </a:moveTo>
                  <a:lnTo>
                    <a:pt x="701935" y="0"/>
                  </a:lnTo>
                  <a:lnTo>
                    <a:pt x="701935" y="1143682"/>
                  </a:lnTo>
                  <a:lnTo>
                    <a:pt x="0" y="11436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912142" y="33880"/>
              <a:ext cx="6210288" cy="7932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5008"/>
                </a:lnSpc>
                <a:spcBef>
                  <a:spcPct val="0"/>
                </a:spcBef>
              </a:pPr>
              <a:r>
                <a:rPr lang="en-US" sz="3577" b="1" strike="noStrike">
                  <a:solidFill>
                    <a:srgbClr val="000000"/>
                  </a:solidFill>
                  <a:latin typeface="Proxima Nova Heavy"/>
                  <a:ea typeface="Proxima Nova Heavy"/>
                  <a:cs typeface="Proxima Nova Heavy"/>
                  <a:sym typeface="Proxima Nova Heavy"/>
                </a:rPr>
                <a:t>VETERANS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912142" y="846295"/>
              <a:ext cx="4550456" cy="6037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7"/>
                </a:lnSpc>
              </a:pPr>
              <a:r>
                <a:rPr lang="en-US" sz="3159" b="1">
                  <a:solidFill>
                    <a:srgbClr val="545454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156,751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477321" y="4987309"/>
            <a:ext cx="6814915" cy="3862695"/>
            <a:chOff x="0" y="0"/>
            <a:chExt cx="9086553" cy="5150260"/>
          </a:xfrm>
        </p:grpSpPr>
        <p:pic>
          <p:nvPicPr>
            <p:cNvPr id="30" name="Picture 3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109312" y="-515026"/>
              <a:ext cx="6120297" cy="6180312"/>
            </a:xfrm>
            <a:prstGeom prst="rect">
              <a:avLst/>
            </a:prstGeom>
          </p:spPr>
        </p:pic>
        <p:sp>
          <p:nvSpPr>
            <p:cNvPr id="31" name="TextBox 31"/>
            <p:cNvSpPr txBox="1"/>
            <p:nvPr/>
          </p:nvSpPr>
          <p:spPr>
            <a:xfrm>
              <a:off x="6662377" y="1406582"/>
              <a:ext cx="2424176" cy="3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34"/>
                </a:lnSpc>
              </a:pPr>
              <a:r>
                <a:rPr lang="en-US" sz="1778" b="1">
                  <a:solidFill>
                    <a:srgbClr val="0D0D0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23%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86999" y="415084"/>
              <a:ext cx="2424176" cy="3649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134"/>
                </a:lnSpc>
              </a:pPr>
              <a:r>
                <a:rPr lang="en-US" sz="1778" b="1">
                  <a:solidFill>
                    <a:srgbClr val="0D0D0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Under  18 Years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286999" y="1297842"/>
              <a:ext cx="2424176" cy="3649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134"/>
                </a:lnSpc>
              </a:pPr>
              <a:r>
                <a:rPr lang="en-US" sz="1778" b="1">
                  <a:solidFill>
                    <a:srgbClr val="0D0D0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18 to 34 Years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286999" y="2293082"/>
              <a:ext cx="2424176" cy="3514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134"/>
                </a:lnSpc>
              </a:pPr>
              <a:r>
                <a:rPr lang="en-US" sz="1778" b="1">
                  <a:solidFill>
                    <a:srgbClr val="0D0D0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35 to 54 Years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286999" y="3306892"/>
              <a:ext cx="2424176" cy="3649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134"/>
                </a:lnSpc>
              </a:pPr>
              <a:r>
                <a:rPr lang="en-US" sz="1778" b="1">
                  <a:solidFill>
                    <a:srgbClr val="0D0D0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55 to 74 Years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6203958" y="421819"/>
              <a:ext cx="2424176" cy="3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34"/>
                </a:lnSpc>
              </a:pPr>
              <a:r>
                <a:rPr lang="en-US" sz="1778" b="1">
                  <a:solidFill>
                    <a:srgbClr val="0D0D0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21%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7102312" y="2262050"/>
              <a:ext cx="1749683" cy="3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34"/>
                </a:lnSpc>
              </a:pPr>
              <a:r>
                <a:rPr lang="en-US" sz="1778" b="1">
                  <a:solidFill>
                    <a:srgbClr val="0D0D0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26%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6416793" y="3230221"/>
              <a:ext cx="1749683" cy="3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34"/>
                </a:lnSpc>
              </a:pPr>
              <a:r>
                <a:rPr lang="en-US" sz="1778" b="1">
                  <a:solidFill>
                    <a:srgbClr val="0D0D0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22%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4228882" y="4137823"/>
              <a:ext cx="1911744" cy="3934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31"/>
                </a:lnSpc>
              </a:pPr>
              <a:r>
                <a:rPr lang="en-US" sz="1943" b="1">
                  <a:solidFill>
                    <a:srgbClr val="0D0D0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7%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4201818"/>
              <a:ext cx="2648711" cy="408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331"/>
                </a:lnSpc>
              </a:pPr>
              <a:r>
                <a:rPr lang="en-US" sz="1943" b="1">
                  <a:solidFill>
                    <a:srgbClr val="0D0D0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75+ Years</a:t>
              </a:r>
            </a:p>
          </p:txBody>
        </p:sp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60408" y="4751685"/>
            <a:ext cx="4517294" cy="4517294"/>
          </a:xfrm>
          <a:prstGeom prst="rect">
            <a:avLst/>
          </a:prstGeom>
        </p:spPr>
      </p:pic>
      <p:grpSp>
        <p:nvGrpSpPr>
          <p:cNvPr id="42" name="Group 42"/>
          <p:cNvGrpSpPr/>
          <p:nvPr/>
        </p:nvGrpSpPr>
        <p:grpSpPr>
          <a:xfrm>
            <a:off x="12355065" y="5756589"/>
            <a:ext cx="2521919" cy="2521919"/>
            <a:chOff x="0" y="0"/>
            <a:chExt cx="812800" cy="81280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8"/>
                </a:lnSpc>
              </a:pPr>
              <a:endParaRPr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2844732" y="6246256"/>
            <a:ext cx="1542586" cy="1542586"/>
            <a:chOff x="0" y="0"/>
            <a:chExt cx="2242632" cy="224263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242566" cy="2242566"/>
            </a:xfrm>
            <a:custGeom>
              <a:avLst/>
              <a:gdLst/>
              <a:ahLst/>
              <a:cxnLst/>
              <a:rect l="l" t="t" r="r" b="b"/>
              <a:pathLst>
                <a:path w="2242566" h="2242566">
                  <a:moveTo>
                    <a:pt x="1121283" y="0"/>
                  </a:moveTo>
                  <a:cubicBezTo>
                    <a:pt x="502031" y="0"/>
                    <a:pt x="0" y="502031"/>
                    <a:pt x="0" y="1121283"/>
                  </a:cubicBezTo>
                  <a:cubicBezTo>
                    <a:pt x="0" y="1740535"/>
                    <a:pt x="502031" y="2242566"/>
                    <a:pt x="1121283" y="2242566"/>
                  </a:cubicBezTo>
                  <a:cubicBezTo>
                    <a:pt x="1740535" y="2242566"/>
                    <a:pt x="2242566" y="1740535"/>
                    <a:pt x="2242566" y="1121283"/>
                  </a:cubicBezTo>
                  <a:cubicBezTo>
                    <a:pt x="2242566" y="502031"/>
                    <a:pt x="1740662" y="0"/>
                    <a:pt x="1121283" y="0"/>
                  </a:cubicBezTo>
                  <a:close/>
                </a:path>
              </a:pathLst>
            </a:custGeom>
            <a:solidFill>
              <a:srgbClr val="0856B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7" name="TextBox 47"/>
          <p:cNvSpPr txBox="1"/>
          <p:nvPr/>
        </p:nvSpPr>
        <p:spPr>
          <a:xfrm>
            <a:off x="15588145" y="6840144"/>
            <a:ext cx="1549697" cy="475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2"/>
              </a:lnSpc>
            </a:pPr>
            <a:r>
              <a:rPr lang="en-US" sz="1560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White</a:t>
            </a:r>
          </a:p>
          <a:p>
            <a:pPr algn="l">
              <a:lnSpc>
                <a:spcPts val="1872"/>
              </a:lnSpc>
            </a:pPr>
            <a:r>
              <a:rPr lang="en-US" sz="1560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50%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0856338" y="5280926"/>
            <a:ext cx="3037682" cy="475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2"/>
              </a:lnSpc>
            </a:pPr>
            <a:r>
              <a:rPr lang="en-US" sz="1560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Two or More Races</a:t>
            </a:r>
          </a:p>
          <a:p>
            <a:pPr algn="l">
              <a:lnSpc>
                <a:spcPts val="1872"/>
              </a:lnSpc>
            </a:pPr>
            <a:r>
              <a:rPr lang="en-US" sz="1560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20%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0187152" y="6840144"/>
            <a:ext cx="1549697" cy="475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72"/>
              </a:lnSpc>
            </a:pPr>
            <a:r>
              <a:rPr lang="en-US" sz="1560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Other Race</a:t>
            </a:r>
          </a:p>
          <a:p>
            <a:pPr algn="r">
              <a:lnSpc>
                <a:spcPts val="1872"/>
              </a:lnSpc>
            </a:pPr>
            <a:r>
              <a:rPr lang="en-US" sz="1560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10%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0280188" y="7635061"/>
            <a:ext cx="1549697" cy="475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72"/>
              </a:lnSpc>
            </a:pPr>
            <a:r>
              <a:rPr lang="en-US" sz="1560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Asian</a:t>
            </a:r>
          </a:p>
          <a:p>
            <a:pPr algn="r">
              <a:lnSpc>
                <a:spcPts val="1872"/>
              </a:lnSpc>
            </a:pPr>
            <a:r>
              <a:rPr lang="en-US" sz="1560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4%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0779625" y="8544805"/>
            <a:ext cx="1914448" cy="713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72"/>
              </a:lnSpc>
            </a:pPr>
            <a:r>
              <a:rPr lang="en-US" sz="1560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Black or African American</a:t>
            </a:r>
          </a:p>
          <a:p>
            <a:pPr algn="r">
              <a:lnSpc>
                <a:spcPts val="1872"/>
              </a:lnSpc>
            </a:pPr>
            <a:r>
              <a:rPr lang="en-US" sz="1560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15%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2876620" y="6601632"/>
            <a:ext cx="1571972" cy="52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74"/>
              </a:lnSpc>
            </a:pPr>
            <a:r>
              <a:rPr lang="en-US" sz="3125" b="1">
                <a:solidFill>
                  <a:srgbClr val="FFFFFF"/>
                </a:solidFill>
                <a:latin typeface="Proxima Nova Heavy"/>
                <a:ea typeface="Proxima Nova Heavy"/>
                <a:cs typeface="Proxima Nova Heavy"/>
                <a:sym typeface="Proxima Nova Heavy"/>
              </a:rPr>
              <a:t>32%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2844732" y="7194412"/>
            <a:ext cx="1542586" cy="215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51"/>
              </a:lnSpc>
            </a:pPr>
            <a:r>
              <a:rPr lang="en-US" sz="1459" b="1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Hispanic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0530172" y="9187813"/>
            <a:ext cx="7714292" cy="247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098"/>
              </a:lnSpc>
            </a:pPr>
            <a:r>
              <a:rPr lang="en-US" sz="15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*Figures may not sum due to rounding.</a:t>
            </a:r>
          </a:p>
        </p:txBody>
      </p:sp>
      <p:grpSp>
        <p:nvGrpSpPr>
          <p:cNvPr id="55" name="Group 55"/>
          <p:cNvGrpSpPr/>
          <p:nvPr/>
        </p:nvGrpSpPr>
        <p:grpSpPr>
          <a:xfrm>
            <a:off x="1303298" y="2098126"/>
            <a:ext cx="1170119" cy="1170119"/>
            <a:chOff x="0" y="0"/>
            <a:chExt cx="6350000" cy="6350000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76B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7" name="Freeform 57"/>
          <p:cNvSpPr/>
          <p:nvPr/>
        </p:nvSpPr>
        <p:spPr>
          <a:xfrm>
            <a:off x="1496799" y="2245415"/>
            <a:ext cx="818552" cy="894592"/>
          </a:xfrm>
          <a:custGeom>
            <a:avLst/>
            <a:gdLst/>
            <a:ahLst/>
            <a:cxnLst/>
            <a:rect l="l" t="t" r="r" b="b"/>
            <a:pathLst>
              <a:path w="818552" h="894592">
                <a:moveTo>
                  <a:pt x="0" y="0"/>
                </a:moveTo>
                <a:lnTo>
                  <a:pt x="818552" y="0"/>
                </a:lnTo>
                <a:lnTo>
                  <a:pt x="818552" y="894592"/>
                </a:lnTo>
                <a:lnTo>
                  <a:pt x="0" y="894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8" name="TextBox 58"/>
          <p:cNvSpPr txBox="1"/>
          <p:nvPr/>
        </p:nvSpPr>
        <p:spPr>
          <a:xfrm>
            <a:off x="2781479" y="2517024"/>
            <a:ext cx="5428828" cy="266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b="1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WORKING POPULATION OLDER THAN 55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2781479" y="2819321"/>
            <a:ext cx="3412842" cy="445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7"/>
              </a:lnSpc>
            </a:pPr>
            <a:r>
              <a:rPr lang="en-US" sz="3159" b="1">
                <a:solidFill>
                  <a:srgbClr val="54545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929,254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2781479" y="2025156"/>
            <a:ext cx="5447200" cy="615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8"/>
              </a:lnSpc>
            </a:pPr>
            <a:r>
              <a:rPr lang="en-US" sz="3577" b="1">
                <a:solidFill>
                  <a:srgbClr val="000000"/>
                </a:solidFill>
                <a:latin typeface="Proxima Nova Heavy"/>
                <a:ea typeface="Proxima Nova Heavy"/>
                <a:cs typeface="Proxima Nova Heavy"/>
                <a:sym typeface="Proxima Nova Heavy"/>
              </a:rPr>
              <a:t>PREPARING TO RETIRE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32008" y="9514736"/>
            <a:ext cx="8814957" cy="384652"/>
          </a:xfrm>
          <a:custGeom>
            <a:avLst/>
            <a:gdLst/>
            <a:ahLst/>
            <a:cxnLst/>
            <a:rect l="l" t="t" r="r" b="b"/>
            <a:pathLst>
              <a:path w="8814957" h="384652">
                <a:moveTo>
                  <a:pt x="0" y="0"/>
                </a:moveTo>
                <a:lnTo>
                  <a:pt x="8814957" y="0"/>
                </a:lnTo>
                <a:lnTo>
                  <a:pt x="8814957" y="384652"/>
                </a:lnTo>
                <a:lnTo>
                  <a:pt x="0" y="3846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730" b="-73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8297753" y="9331064"/>
            <a:ext cx="1692494" cy="751996"/>
            <a:chOff x="0" y="0"/>
            <a:chExt cx="3481918" cy="154706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81959" cy="1547114"/>
            </a:xfrm>
            <a:custGeom>
              <a:avLst/>
              <a:gdLst/>
              <a:ahLst/>
              <a:cxnLst/>
              <a:rect l="l" t="t" r="r" b="b"/>
              <a:pathLst>
                <a:path w="3481959" h="1547114">
                  <a:moveTo>
                    <a:pt x="0" y="0"/>
                  </a:moveTo>
                  <a:lnTo>
                    <a:pt x="3481959" y="0"/>
                  </a:lnTo>
                  <a:lnTo>
                    <a:pt x="3481959" y="1547114"/>
                  </a:lnTo>
                  <a:lnTo>
                    <a:pt x="0" y="15471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546705"/>
            <a:ext cx="18288000" cy="1121411"/>
            <a:chOff x="0" y="0"/>
            <a:chExt cx="24384000" cy="14952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384000" cy="1495215"/>
            </a:xfrm>
            <a:custGeom>
              <a:avLst/>
              <a:gdLst/>
              <a:ahLst/>
              <a:cxnLst/>
              <a:rect l="l" t="t" r="r" b="b"/>
              <a:pathLst>
                <a:path w="24384000" h="1495215">
                  <a:moveTo>
                    <a:pt x="0" y="0"/>
                  </a:moveTo>
                  <a:lnTo>
                    <a:pt x="24384000" y="0"/>
                  </a:lnTo>
                  <a:lnTo>
                    <a:pt x="24384000" y="1495215"/>
                  </a:lnTo>
                  <a:lnTo>
                    <a:pt x="0" y="1495215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24384000" cy="149521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6360"/>
                </a:lnSpc>
              </a:pPr>
              <a:r>
                <a:rPr lang="en-US" sz="5301" b="1">
                  <a:solidFill>
                    <a:srgbClr val="000000"/>
                  </a:solidFill>
                  <a:latin typeface="Proxima Nova Heavy"/>
                  <a:ea typeface="Proxima Nova Heavy"/>
                  <a:cs typeface="Proxima Nova Heavy"/>
                  <a:sym typeface="Proxima Nova Heavy"/>
                </a:rPr>
                <a:t>CENTRAL FLORIDA EDUCATIONAL SNAPSHOT</a:t>
              </a:r>
            </a:p>
          </p:txBody>
        </p:sp>
      </p:grpSp>
      <p:sp>
        <p:nvSpPr>
          <p:cNvPr id="8" name="Freeform 8"/>
          <p:cNvSpPr/>
          <p:nvPr/>
        </p:nvSpPr>
        <p:spPr>
          <a:xfrm rot="-10800000">
            <a:off x="10152172" y="9514736"/>
            <a:ext cx="8814957" cy="384652"/>
          </a:xfrm>
          <a:custGeom>
            <a:avLst/>
            <a:gdLst/>
            <a:ahLst/>
            <a:cxnLst/>
            <a:rect l="l" t="t" r="r" b="b"/>
            <a:pathLst>
              <a:path w="8814957" h="384652">
                <a:moveTo>
                  <a:pt x="0" y="0"/>
                </a:moveTo>
                <a:lnTo>
                  <a:pt x="8814957" y="0"/>
                </a:lnTo>
                <a:lnTo>
                  <a:pt x="8814957" y="384652"/>
                </a:lnTo>
                <a:lnTo>
                  <a:pt x="0" y="3846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730" b="-73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174367" y="9942199"/>
            <a:ext cx="9351845" cy="310121"/>
            <a:chOff x="0" y="0"/>
            <a:chExt cx="12469126" cy="41349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469126" cy="413494"/>
            </a:xfrm>
            <a:custGeom>
              <a:avLst/>
              <a:gdLst/>
              <a:ahLst/>
              <a:cxnLst/>
              <a:rect l="l" t="t" r="r" b="b"/>
              <a:pathLst>
                <a:path w="12469126" h="413494">
                  <a:moveTo>
                    <a:pt x="0" y="0"/>
                  </a:moveTo>
                  <a:lnTo>
                    <a:pt x="12469126" y="0"/>
                  </a:lnTo>
                  <a:lnTo>
                    <a:pt x="12469126" y="413494"/>
                  </a:lnTo>
                  <a:lnTo>
                    <a:pt x="0" y="413494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2469126" cy="442069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0" lvl="0" indent="0" algn="l">
                <a:lnSpc>
                  <a:spcPts val="2098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Source: ACS Survey, Census via JobsEQ; Florida Commerce; The Florida Scorecard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39437" y="1825106"/>
            <a:ext cx="1107749" cy="1107749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76BD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8969" y="2820687"/>
            <a:ext cx="6364752" cy="6430916"/>
          </a:xfrm>
          <a:prstGeom prst="rect">
            <a:avLst/>
          </a:prstGeom>
        </p:spPr>
      </p:pic>
      <p:grpSp>
        <p:nvGrpSpPr>
          <p:cNvPr id="15" name="Group 15"/>
          <p:cNvGrpSpPr/>
          <p:nvPr/>
        </p:nvGrpSpPr>
        <p:grpSpPr>
          <a:xfrm>
            <a:off x="2403149" y="2026935"/>
            <a:ext cx="6496016" cy="704092"/>
            <a:chOff x="0" y="0"/>
            <a:chExt cx="8575536" cy="92948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575536" cy="929488"/>
            </a:xfrm>
            <a:custGeom>
              <a:avLst/>
              <a:gdLst/>
              <a:ahLst/>
              <a:cxnLst/>
              <a:rect l="l" t="t" r="r" b="b"/>
              <a:pathLst>
                <a:path w="8575536" h="929488">
                  <a:moveTo>
                    <a:pt x="0" y="0"/>
                  </a:moveTo>
                  <a:lnTo>
                    <a:pt x="8575536" y="0"/>
                  </a:lnTo>
                  <a:lnTo>
                    <a:pt x="8575536" y="929488"/>
                  </a:lnTo>
                  <a:lnTo>
                    <a:pt x="0" y="929488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8575536" cy="986638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0" lvl="0" indent="0" algn="l">
                <a:lnSpc>
                  <a:spcPts val="4340"/>
                </a:lnSpc>
                <a:spcBef>
                  <a:spcPct val="0"/>
                </a:spcBef>
              </a:pPr>
              <a:r>
                <a:rPr lang="en-US" sz="3100" b="1" u="none" strike="noStrike">
                  <a:solidFill>
                    <a:srgbClr val="000000"/>
                  </a:solidFill>
                  <a:latin typeface="Proxima Nova Heavy"/>
                  <a:ea typeface="Proxima Nova Heavy"/>
                  <a:cs typeface="Proxima Nova Heavy"/>
                  <a:sym typeface="Proxima Nova Heavy"/>
                </a:rPr>
                <a:t>EDUCATIONAL ATTAINMENT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28700" y="1825106"/>
            <a:ext cx="1107749" cy="1107749"/>
            <a:chOff x="0" y="0"/>
            <a:chExt cx="1476999" cy="1476999"/>
          </a:xfrm>
        </p:grpSpPr>
        <p:grpSp>
          <p:nvGrpSpPr>
            <p:cNvPr id="19" name="Group 19"/>
            <p:cNvGrpSpPr/>
            <p:nvPr/>
          </p:nvGrpSpPr>
          <p:grpSpPr>
            <a:xfrm>
              <a:off x="0" y="0"/>
              <a:ext cx="1476999" cy="1476999"/>
              <a:chOff x="0" y="0"/>
              <a:chExt cx="6350000" cy="63500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76B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1" name="Freeform 21"/>
            <p:cNvSpPr/>
            <p:nvPr/>
          </p:nvSpPr>
          <p:spPr>
            <a:xfrm>
              <a:off x="230182" y="191116"/>
              <a:ext cx="1032852" cy="1056626"/>
            </a:xfrm>
            <a:custGeom>
              <a:avLst/>
              <a:gdLst/>
              <a:ahLst/>
              <a:cxnLst/>
              <a:rect l="l" t="t" r="r" b="b"/>
              <a:pathLst>
                <a:path w="1032852" h="1056626">
                  <a:moveTo>
                    <a:pt x="0" y="0"/>
                  </a:moveTo>
                  <a:lnTo>
                    <a:pt x="1032852" y="0"/>
                  </a:lnTo>
                  <a:lnTo>
                    <a:pt x="1032852" y="1056626"/>
                  </a:lnTo>
                  <a:lnTo>
                    <a:pt x="0" y="1056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2" name="Picture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38128" y="2425513"/>
            <a:ext cx="9974305" cy="6654822"/>
          </a:xfrm>
          <a:prstGeom prst="rect">
            <a:avLst/>
          </a:prstGeom>
        </p:spPr>
      </p:pic>
      <p:sp>
        <p:nvSpPr>
          <p:cNvPr id="23" name="Freeform 23"/>
          <p:cNvSpPr/>
          <p:nvPr/>
        </p:nvSpPr>
        <p:spPr>
          <a:xfrm>
            <a:off x="9898039" y="2004454"/>
            <a:ext cx="790545" cy="677892"/>
          </a:xfrm>
          <a:custGeom>
            <a:avLst/>
            <a:gdLst/>
            <a:ahLst/>
            <a:cxnLst/>
            <a:rect l="l" t="t" r="r" b="b"/>
            <a:pathLst>
              <a:path w="790545" h="677892">
                <a:moveTo>
                  <a:pt x="0" y="0"/>
                </a:moveTo>
                <a:lnTo>
                  <a:pt x="790545" y="0"/>
                </a:lnTo>
                <a:lnTo>
                  <a:pt x="790545" y="677892"/>
                </a:lnTo>
                <a:lnTo>
                  <a:pt x="0" y="6778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TextBox 24"/>
          <p:cNvSpPr txBox="1"/>
          <p:nvPr/>
        </p:nvSpPr>
        <p:spPr>
          <a:xfrm>
            <a:off x="10385863" y="9954422"/>
            <a:ext cx="7714292" cy="247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098"/>
              </a:lnSpc>
            </a:pPr>
            <a:r>
              <a:rPr lang="en-US" sz="15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*Central Florida: Orange, Seminole, Osceola, Lake &amp; Sumter Counties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116280" y="2054157"/>
            <a:ext cx="6328911" cy="521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340"/>
              </a:lnSpc>
              <a:spcBef>
                <a:spcPct val="0"/>
              </a:spcBef>
            </a:pPr>
            <a:r>
              <a:rPr lang="en-US" sz="3100" b="1" u="none" strike="noStrike">
                <a:solidFill>
                  <a:srgbClr val="000000"/>
                </a:solidFill>
                <a:latin typeface="Proxima Nova Heavy"/>
                <a:ea typeface="Proxima Nova Heavy"/>
                <a:cs typeface="Proxima Nova Heavy"/>
                <a:sym typeface="Proxima Nova Heavy"/>
              </a:rPr>
              <a:t>3RD GRADE READING SCORES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989103" y="4476738"/>
            <a:ext cx="130865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3"/>
              </a:lnSpc>
            </a:pPr>
            <a:r>
              <a:rPr lang="en-US" sz="2219" b="1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24.1%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-135411" y="3476040"/>
            <a:ext cx="2927160" cy="598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23"/>
              </a:lnSpc>
            </a:pPr>
            <a:r>
              <a:rPr lang="en-US" sz="2019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No High School </a:t>
            </a:r>
          </a:p>
          <a:p>
            <a:pPr algn="r">
              <a:lnSpc>
                <a:spcPts val="2423"/>
              </a:lnSpc>
            </a:pPr>
            <a:r>
              <a:rPr lang="en-US" sz="2019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Diploma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26761" y="4344136"/>
            <a:ext cx="2064988" cy="598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23"/>
              </a:lnSpc>
            </a:pPr>
            <a:r>
              <a:rPr lang="en-US" sz="2019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High School Graduate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26761" y="5209414"/>
            <a:ext cx="2064988" cy="598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23"/>
              </a:lnSpc>
            </a:pPr>
            <a:r>
              <a:rPr lang="en-US" sz="2019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Some College,</a:t>
            </a:r>
          </a:p>
          <a:p>
            <a:pPr algn="r">
              <a:lnSpc>
                <a:spcPts val="2423"/>
              </a:lnSpc>
            </a:pPr>
            <a:r>
              <a:rPr lang="en-US" sz="2019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No Degree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26761" y="6042394"/>
            <a:ext cx="2064988" cy="598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23"/>
              </a:lnSpc>
            </a:pPr>
            <a:r>
              <a:rPr lang="en-US" sz="2019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Associate</a:t>
            </a:r>
          </a:p>
          <a:p>
            <a:pPr algn="r">
              <a:lnSpc>
                <a:spcPts val="2423"/>
              </a:lnSpc>
            </a:pPr>
            <a:r>
              <a:rPr lang="en-US" sz="2019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Degree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26761" y="6855995"/>
            <a:ext cx="2064988" cy="598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23"/>
              </a:lnSpc>
            </a:pPr>
            <a:r>
              <a:rPr lang="en-US" sz="2019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Bachelor’s Degree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289096" y="3641029"/>
            <a:ext cx="2064988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3"/>
              </a:lnSpc>
            </a:pPr>
            <a:r>
              <a:rPr lang="en-US" sz="2219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7.9%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028708" y="5342016"/>
            <a:ext cx="1490434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3"/>
              </a:lnSpc>
            </a:pPr>
            <a:r>
              <a:rPr lang="en-US" sz="2219" b="1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17.8%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5105804" y="6186533"/>
            <a:ext cx="1490434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3"/>
              </a:lnSpc>
            </a:pPr>
            <a:r>
              <a:rPr lang="en-US" sz="2219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12.1%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280341" y="6995737"/>
            <a:ext cx="130865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3"/>
              </a:lnSpc>
            </a:pPr>
            <a:r>
              <a:rPr lang="en-US" sz="2219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25.4%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26761" y="7721273"/>
            <a:ext cx="2064988" cy="598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23"/>
              </a:lnSpc>
            </a:pPr>
            <a:r>
              <a:rPr lang="en-US" sz="2019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Postgraduate Degree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5105804" y="7850635"/>
            <a:ext cx="1135061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3"/>
              </a:lnSpc>
            </a:pPr>
            <a:r>
              <a:rPr lang="en-US" sz="2219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12.7%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990247" y="8108650"/>
            <a:ext cx="134752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63"/>
              </a:lnSpc>
            </a:pPr>
            <a:r>
              <a:rPr lang="en-US" sz="1719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OSCEOLA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1526868" y="8108650"/>
            <a:ext cx="134752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63"/>
              </a:lnSpc>
            </a:pPr>
            <a:r>
              <a:rPr lang="en-US" sz="1719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LAKE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3021630" y="8108650"/>
            <a:ext cx="134752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63"/>
              </a:lnSpc>
            </a:pPr>
            <a:r>
              <a:rPr lang="en-US" sz="1719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ORANGE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4559650" y="8108650"/>
            <a:ext cx="134752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63"/>
              </a:lnSpc>
            </a:pPr>
            <a:r>
              <a:rPr lang="en-US" sz="1719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SUMTER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6097671" y="8108650"/>
            <a:ext cx="134752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63"/>
              </a:lnSpc>
            </a:pPr>
            <a:r>
              <a:rPr lang="en-US" sz="1719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SEMINOLE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0009297" y="4373018"/>
            <a:ext cx="1347520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03"/>
              </a:lnSpc>
            </a:pPr>
            <a:r>
              <a:rPr lang="en-US" sz="2419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51%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1527567" y="4058693"/>
            <a:ext cx="1347520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03"/>
              </a:lnSpc>
            </a:pPr>
            <a:r>
              <a:rPr lang="en-US" sz="2419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56%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3064888" y="3877718"/>
            <a:ext cx="1347520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03"/>
              </a:lnSpc>
            </a:pPr>
            <a:r>
              <a:rPr lang="en-US" sz="2419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59%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4559650" y="3339677"/>
            <a:ext cx="1347520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03"/>
              </a:lnSpc>
            </a:pPr>
            <a:r>
              <a:rPr lang="en-US" sz="2419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67%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6097671" y="3237655"/>
            <a:ext cx="1347520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03"/>
              </a:lnSpc>
            </a:pPr>
            <a:r>
              <a:rPr lang="en-US" sz="2419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69%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2403149" y="2549922"/>
            <a:ext cx="5428828" cy="273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b="1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AGE 25 - 64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46705"/>
            <a:ext cx="18287404" cy="1187218"/>
            <a:chOff x="0" y="0"/>
            <a:chExt cx="24383206" cy="15829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3206" cy="1582957"/>
            </a:xfrm>
            <a:custGeom>
              <a:avLst/>
              <a:gdLst/>
              <a:ahLst/>
              <a:cxnLst/>
              <a:rect l="l" t="t" r="r" b="b"/>
              <a:pathLst>
                <a:path w="24383206" h="1582957">
                  <a:moveTo>
                    <a:pt x="0" y="0"/>
                  </a:moveTo>
                  <a:lnTo>
                    <a:pt x="24383206" y="0"/>
                  </a:lnTo>
                  <a:lnTo>
                    <a:pt x="24383206" y="1582957"/>
                  </a:lnTo>
                  <a:lnTo>
                    <a:pt x="0" y="1582957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24383206" cy="158295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6720"/>
                </a:lnSpc>
              </a:pPr>
              <a:r>
                <a:rPr lang="en-US" sz="5601" b="1">
                  <a:solidFill>
                    <a:srgbClr val="000000"/>
                  </a:solidFill>
                  <a:latin typeface="Proxima Nova Heavy"/>
                  <a:ea typeface="Proxima Nova Heavy"/>
                  <a:cs typeface="Proxima Nova Heavy"/>
                  <a:sym typeface="Proxima Nova Heavy"/>
                </a:rPr>
                <a:t>CENTRAL FLORIDA ECONOMIC SNAPSHOT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995" y="9947381"/>
            <a:ext cx="6431652" cy="319468"/>
            <a:chOff x="0" y="0"/>
            <a:chExt cx="8575536" cy="42595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575536" cy="425958"/>
            </a:xfrm>
            <a:custGeom>
              <a:avLst/>
              <a:gdLst/>
              <a:ahLst/>
              <a:cxnLst/>
              <a:rect l="l" t="t" r="r" b="b"/>
              <a:pathLst>
                <a:path w="8575536" h="425958">
                  <a:moveTo>
                    <a:pt x="0" y="0"/>
                  </a:moveTo>
                  <a:lnTo>
                    <a:pt x="8575536" y="0"/>
                  </a:lnTo>
                  <a:lnTo>
                    <a:pt x="8575536" y="425958"/>
                  </a:lnTo>
                  <a:lnTo>
                    <a:pt x="0" y="425958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575536" cy="464058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0" lvl="0" indent="0"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Source: FL Commerce BLS, Economic Research via JobsEQ &amp; Lightcast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-732008" y="9514736"/>
            <a:ext cx="8814957" cy="384652"/>
          </a:xfrm>
          <a:custGeom>
            <a:avLst/>
            <a:gdLst/>
            <a:ahLst/>
            <a:cxnLst/>
            <a:rect l="l" t="t" r="r" b="b"/>
            <a:pathLst>
              <a:path w="8814957" h="384652">
                <a:moveTo>
                  <a:pt x="0" y="0"/>
                </a:moveTo>
                <a:lnTo>
                  <a:pt x="8814957" y="0"/>
                </a:lnTo>
                <a:lnTo>
                  <a:pt x="8814957" y="384652"/>
                </a:lnTo>
                <a:lnTo>
                  <a:pt x="0" y="3846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730" b="-73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8297753" y="9331064"/>
            <a:ext cx="1692494" cy="751996"/>
            <a:chOff x="0" y="0"/>
            <a:chExt cx="3481918" cy="15470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481959" cy="1547114"/>
            </a:xfrm>
            <a:custGeom>
              <a:avLst/>
              <a:gdLst/>
              <a:ahLst/>
              <a:cxnLst/>
              <a:rect l="l" t="t" r="r" b="b"/>
              <a:pathLst>
                <a:path w="3481959" h="1547114">
                  <a:moveTo>
                    <a:pt x="0" y="0"/>
                  </a:moveTo>
                  <a:lnTo>
                    <a:pt x="3481959" y="0"/>
                  </a:lnTo>
                  <a:lnTo>
                    <a:pt x="3481959" y="1547114"/>
                  </a:lnTo>
                  <a:lnTo>
                    <a:pt x="0" y="15471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Freeform 11"/>
          <p:cNvSpPr/>
          <p:nvPr/>
        </p:nvSpPr>
        <p:spPr>
          <a:xfrm rot="-10800000">
            <a:off x="10152172" y="9514736"/>
            <a:ext cx="8814957" cy="384652"/>
          </a:xfrm>
          <a:custGeom>
            <a:avLst/>
            <a:gdLst/>
            <a:ahLst/>
            <a:cxnLst/>
            <a:rect l="l" t="t" r="r" b="b"/>
            <a:pathLst>
              <a:path w="8814957" h="384652">
                <a:moveTo>
                  <a:pt x="0" y="0"/>
                </a:moveTo>
                <a:lnTo>
                  <a:pt x="8814957" y="0"/>
                </a:lnTo>
                <a:lnTo>
                  <a:pt x="8814957" y="384652"/>
                </a:lnTo>
                <a:lnTo>
                  <a:pt x="0" y="3846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730" b="-73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0546529" y="9957945"/>
            <a:ext cx="7714292" cy="266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1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*Central Florida: Orange, Seminole, Osceola, Lake &amp; Sumter Counties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32410" y="6406650"/>
            <a:ext cx="1249003" cy="1249003"/>
            <a:chOff x="0" y="0"/>
            <a:chExt cx="1665338" cy="1665338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1665338" cy="1665338"/>
              <a:chOff x="0" y="0"/>
              <a:chExt cx="1967164" cy="1967164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967230" cy="1967230"/>
              </a:xfrm>
              <a:custGeom>
                <a:avLst/>
                <a:gdLst/>
                <a:ahLst/>
                <a:cxnLst/>
                <a:rect l="l" t="t" r="r" b="b"/>
                <a:pathLst>
                  <a:path w="1967230" h="1967230">
                    <a:moveTo>
                      <a:pt x="983615" y="0"/>
                    </a:moveTo>
                    <a:cubicBezTo>
                      <a:pt x="440309" y="0"/>
                      <a:pt x="0" y="440309"/>
                      <a:pt x="0" y="983615"/>
                    </a:cubicBezTo>
                    <a:cubicBezTo>
                      <a:pt x="0" y="1526921"/>
                      <a:pt x="440309" y="1967230"/>
                      <a:pt x="983615" y="1967230"/>
                    </a:cubicBezTo>
                    <a:cubicBezTo>
                      <a:pt x="1526921" y="1967230"/>
                      <a:pt x="1967230" y="1526921"/>
                      <a:pt x="1967230" y="983615"/>
                    </a:cubicBezTo>
                    <a:cubicBezTo>
                      <a:pt x="1967230" y="440309"/>
                      <a:pt x="1526794" y="0"/>
                      <a:pt x="983615" y="0"/>
                    </a:cubicBezTo>
                    <a:close/>
                  </a:path>
                </a:pathLst>
              </a:custGeom>
              <a:solidFill>
                <a:srgbClr val="499163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" name="Freeform 16"/>
            <p:cNvSpPr/>
            <p:nvPr/>
          </p:nvSpPr>
          <p:spPr>
            <a:xfrm>
              <a:off x="348658" y="312217"/>
              <a:ext cx="1034397" cy="1040903"/>
            </a:xfrm>
            <a:custGeom>
              <a:avLst/>
              <a:gdLst/>
              <a:ahLst/>
              <a:cxnLst/>
              <a:rect l="l" t="t" r="r" b="b"/>
              <a:pathLst>
                <a:path w="1034397" h="1040903">
                  <a:moveTo>
                    <a:pt x="0" y="0"/>
                  </a:moveTo>
                  <a:lnTo>
                    <a:pt x="1034397" y="0"/>
                  </a:lnTo>
                  <a:lnTo>
                    <a:pt x="1034397" y="1040904"/>
                  </a:lnTo>
                  <a:lnTo>
                    <a:pt x="0" y="10409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123" b="-12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454178" y="4628304"/>
            <a:ext cx="5164493" cy="696909"/>
            <a:chOff x="0" y="0"/>
            <a:chExt cx="6885990" cy="92921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885990" cy="929212"/>
            </a:xfrm>
            <a:custGeom>
              <a:avLst/>
              <a:gdLst/>
              <a:ahLst/>
              <a:cxnLst/>
              <a:rect l="l" t="t" r="r" b="b"/>
              <a:pathLst>
                <a:path w="6885990" h="929212">
                  <a:moveTo>
                    <a:pt x="0" y="0"/>
                  </a:moveTo>
                  <a:lnTo>
                    <a:pt x="6885990" y="0"/>
                  </a:lnTo>
                  <a:lnTo>
                    <a:pt x="6885990" y="929212"/>
                  </a:lnTo>
                  <a:lnTo>
                    <a:pt x="0" y="929212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66675"/>
              <a:ext cx="6885990" cy="99588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0" lvl="0" indent="0" algn="l">
                <a:lnSpc>
                  <a:spcPts val="4619"/>
                </a:lnSpc>
                <a:spcBef>
                  <a:spcPct val="0"/>
                </a:spcBef>
              </a:pPr>
              <a:r>
                <a:rPr lang="en-US" sz="3298" b="1">
                  <a:solidFill>
                    <a:srgbClr val="0D76BD"/>
                  </a:solidFill>
                  <a:latin typeface="Proxima Nova Heavy"/>
                  <a:ea typeface="Proxima Nova Heavy"/>
                  <a:cs typeface="Proxima Nova Heavy"/>
                  <a:sym typeface="Proxima Nova Heavy"/>
                </a:rPr>
                <a:t>LIVABLE WAGE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454178" y="5367696"/>
            <a:ext cx="4967420" cy="850155"/>
            <a:chOff x="0" y="0"/>
            <a:chExt cx="6623226" cy="113354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623226" cy="1133540"/>
            </a:xfrm>
            <a:custGeom>
              <a:avLst/>
              <a:gdLst/>
              <a:ahLst/>
              <a:cxnLst/>
              <a:rect l="l" t="t" r="r" b="b"/>
              <a:pathLst>
                <a:path w="6623226" h="1133540">
                  <a:moveTo>
                    <a:pt x="0" y="0"/>
                  </a:moveTo>
                  <a:lnTo>
                    <a:pt x="6623226" y="0"/>
                  </a:lnTo>
                  <a:lnTo>
                    <a:pt x="6623226" y="1133540"/>
                  </a:lnTo>
                  <a:lnTo>
                    <a:pt x="0" y="1133540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28575"/>
              <a:ext cx="6623226" cy="110496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0" lvl="0" indent="0" algn="l">
                <a:lnSpc>
                  <a:spcPts val="4439"/>
                </a:lnSpc>
                <a:spcBef>
                  <a:spcPct val="0"/>
                </a:spcBef>
              </a:pPr>
              <a:r>
                <a:rPr lang="en-US" sz="4000" b="1" u="none" strike="noStrike">
                  <a:solidFill>
                    <a:srgbClr val="00000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$25.16/hr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2454178" y="7040677"/>
            <a:ext cx="4967420" cy="850118"/>
            <a:chOff x="0" y="0"/>
            <a:chExt cx="6623226" cy="1133491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623226" cy="1133491"/>
            </a:xfrm>
            <a:custGeom>
              <a:avLst/>
              <a:gdLst/>
              <a:ahLst/>
              <a:cxnLst/>
              <a:rect l="l" t="t" r="r" b="b"/>
              <a:pathLst>
                <a:path w="6623226" h="1133491">
                  <a:moveTo>
                    <a:pt x="0" y="0"/>
                  </a:moveTo>
                  <a:lnTo>
                    <a:pt x="6623226" y="0"/>
                  </a:lnTo>
                  <a:lnTo>
                    <a:pt x="6623226" y="1133491"/>
                  </a:lnTo>
                  <a:lnTo>
                    <a:pt x="0" y="1133491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28575"/>
              <a:ext cx="6623226" cy="110491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0" lvl="0" indent="0" algn="l">
                <a:lnSpc>
                  <a:spcPts val="4439"/>
                </a:lnSpc>
                <a:spcBef>
                  <a:spcPct val="0"/>
                </a:spcBef>
              </a:pPr>
              <a:r>
                <a:rPr lang="en-US" sz="4000" b="1" u="none" strike="noStrike">
                  <a:solidFill>
                    <a:srgbClr val="00000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$22.80/hr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2469016" y="6363100"/>
            <a:ext cx="5350055" cy="696946"/>
            <a:chOff x="0" y="0"/>
            <a:chExt cx="7133406" cy="929261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7133406" cy="929261"/>
            </a:xfrm>
            <a:custGeom>
              <a:avLst/>
              <a:gdLst/>
              <a:ahLst/>
              <a:cxnLst/>
              <a:rect l="l" t="t" r="r" b="b"/>
              <a:pathLst>
                <a:path w="7133406" h="929261">
                  <a:moveTo>
                    <a:pt x="0" y="0"/>
                  </a:moveTo>
                  <a:lnTo>
                    <a:pt x="7133406" y="0"/>
                  </a:lnTo>
                  <a:lnTo>
                    <a:pt x="7133406" y="929261"/>
                  </a:lnTo>
                  <a:lnTo>
                    <a:pt x="0" y="929261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66675"/>
              <a:ext cx="7133406" cy="99593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0" lvl="0" indent="0" algn="l">
                <a:lnSpc>
                  <a:spcPts val="4619"/>
                </a:lnSpc>
                <a:spcBef>
                  <a:spcPct val="0"/>
                </a:spcBef>
              </a:pPr>
              <a:r>
                <a:rPr lang="en-US" sz="3298" b="1">
                  <a:solidFill>
                    <a:srgbClr val="499163"/>
                  </a:solidFill>
                  <a:latin typeface="Proxima Nova Heavy"/>
                  <a:ea typeface="Proxima Nova Heavy"/>
                  <a:cs typeface="Proxima Nova Heavy"/>
                  <a:sym typeface="Proxima Nova Heavy"/>
                </a:rPr>
                <a:t>MEDIAN </a:t>
              </a:r>
              <a:r>
                <a:rPr lang="en-US" sz="3298" b="1" u="none" strike="noStrike">
                  <a:solidFill>
                    <a:srgbClr val="499163"/>
                  </a:solidFill>
                  <a:latin typeface="Proxima Nova Heavy"/>
                  <a:ea typeface="Proxima Nova Heavy"/>
                  <a:cs typeface="Proxima Nova Heavy"/>
                  <a:sym typeface="Proxima Nova Heavy"/>
                </a:rPr>
                <a:t>WAGE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2439339" y="2991131"/>
            <a:ext cx="6057509" cy="696909"/>
            <a:chOff x="0" y="0"/>
            <a:chExt cx="8076679" cy="929212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076679" cy="929212"/>
            </a:xfrm>
            <a:custGeom>
              <a:avLst/>
              <a:gdLst/>
              <a:ahLst/>
              <a:cxnLst/>
              <a:rect l="l" t="t" r="r" b="b"/>
              <a:pathLst>
                <a:path w="8076679" h="929212">
                  <a:moveTo>
                    <a:pt x="0" y="0"/>
                  </a:moveTo>
                  <a:lnTo>
                    <a:pt x="8076679" y="0"/>
                  </a:lnTo>
                  <a:lnTo>
                    <a:pt x="8076679" y="929212"/>
                  </a:lnTo>
                  <a:lnTo>
                    <a:pt x="0" y="929212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66675"/>
              <a:ext cx="8076679" cy="99588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0" lvl="0" indent="0" algn="l">
                <a:lnSpc>
                  <a:spcPts val="4619"/>
                </a:lnSpc>
                <a:spcBef>
                  <a:spcPct val="0"/>
                </a:spcBef>
              </a:pPr>
              <a:r>
                <a:rPr lang="en-US" sz="3298" b="1">
                  <a:solidFill>
                    <a:srgbClr val="00829B"/>
                  </a:solidFill>
                  <a:latin typeface="Proxima Nova Heavy"/>
                  <a:ea typeface="Proxima Nova Heavy"/>
                  <a:cs typeface="Proxima Nova Heavy"/>
                  <a:sym typeface="Proxima Nova Heavy"/>
                </a:rPr>
                <a:t>STATE MINIMUM WAGE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2439339" y="3600794"/>
            <a:ext cx="4967420" cy="850155"/>
            <a:chOff x="0" y="0"/>
            <a:chExt cx="6623226" cy="113354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623226" cy="1133540"/>
            </a:xfrm>
            <a:custGeom>
              <a:avLst/>
              <a:gdLst/>
              <a:ahLst/>
              <a:cxnLst/>
              <a:rect l="l" t="t" r="r" b="b"/>
              <a:pathLst>
                <a:path w="6623226" h="1133540">
                  <a:moveTo>
                    <a:pt x="0" y="0"/>
                  </a:moveTo>
                  <a:lnTo>
                    <a:pt x="6623226" y="0"/>
                  </a:lnTo>
                  <a:lnTo>
                    <a:pt x="6623226" y="1133540"/>
                  </a:lnTo>
                  <a:lnTo>
                    <a:pt x="0" y="1133540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28575"/>
              <a:ext cx="6623226" cy="110496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0" lvl="0" indent="0" algn="l">
                <a:lnSpc>
                  <a:spcPts val="4439"/>
                </a:lnSpc>
                <a:spcBef>
                  <a:spcPct val="0"/>
                </a:spcBef>
              </a:pPr>
              <a:r>
                <a:rPr lang="en-US" sz="4000" b="1" u="none" strike="noStrike">
                  <a:solidFill>
                    <a:srgbClr val="00000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$14.00/hr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248" y="2991131"/>
            <a:ext cx="1219327" cy="1219327"/>
            <a:chOff x="0" y="0"/>
            <a:chExt cx="1625769" cy="1625769"/>
          </a:xfrm>
        </p:grpSpPr>
        <p:grpSp>
          <p:nvGrpSpPr>
            <p:cNvPr id="36" name="Group 36"/>
            <p:cNvGrpSpPr/>
            <p:nvPr/>
          </p:nvGrpSpPr>
          <p:grpSpPr>
            <a:xfrm>
              <a:off x="0" y="0"/>
              <a:ext cx="1625769" cy="1625769"/>
              <a:chOff x="0" y="0"/>
              <a:chExt cx="1967164" cy="1967164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1967230" cy="1967230"/>
              </a:xfrm>
              <a:custGeom>
                <a:avLst/>
                <a:gdLst/>
                <a:ahLst/>
                <a:cxnLst/>
                <a:rect l="l" t="t" r="r" b="b"/>
                <a:pathLst>
                  <a:path w="1967230" h="1967230">
                    <a:moveTo>
                      <a:pt x="983615" y="0"/>
                    </a:moveTo>
                    <a:cubicBezTo>
                      <a:pt x="440309" y="0"/>
                      <a:pt x="0" y="440309"/>
                      <a:pt x="0" y="983615"/>
                    </a:cubicBezTo>
                    <a:cubicBezTo>
                      <a:pt x="0" y="1526921"/>
                      <a:pt x="440309" y="1967230"/>
                      <a:pt x="983615" y="1967230"/>
                    </a:cubicBezTo>
                    <a:cubicBezTo>
                      <a:pt x="1526921" y="1967230"/>
                      <a:pt x="1967230" y="1526921"/>
                      <a:pt x="1967230" y="983615"/>
                    </a:cubicBezTo>
                    <a:cubicBezTo>
                      <a:pt x="1967230" y="440309"/>
                      <a:pt x="1526794" y="0"/>
                      <a:pt x="983615" y="0"/>
                    </a:cubicBezTo>
                    <a:close/>
                  </a:path>
                </a:pathLst>
              </a:custGeom>
              <a:solidFill>
                <a:srgbClr val="00829B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8" name="Freeform 38"/>
            <p:cNvSpPr/>
            <p:nvPr/>
          </p:nvSpPr>
          <p:spPr>
            <a:xfrm>
              <a:off x="287898" y="287898"/>
              <a:ext cx="1049972" cy="1049972"/>
            </a:xfrm>
            <a:custGeom>
              <a:avLst/>
              <a:gdLst/>
              <a:ahLst/>
              <a:cxnLst/>
              <a:rect l="l" t="t" r="r" b="b"/>
              <a:pathLst>
                <a:path w="1049972" h="1049972">
                  <a:moveTo>
                    <a:pt x="0" y="0"/>
                  </a:moveTo>
                  <a:lnTo>
                    <a:pt x="1049973" y="0"/>
                  </a:lnTo>
                  <a:lnTo>
                    <a:pt x="1049973" y="1049973"/>
                  </a:lnTo>
                  <a:lnTo>
                    <a:pt x="0" y="10499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047248" y="4698890"/>
            <a:ext cx="1219327" cy="1219327"/>
            <a:chOff x="0" y="0"/>
            <a:chExt cx="1625769" cy="1625769"/>
          </a:xfrm>
        </p:grpSpPr>
        <p:grpSp>
          <p:nvGrpSpPr>
            <p:cNvPr id="40" name="Group 40"/>
            <p:cNvGrpSpPr/>
            <p:nvPr/>
          </p:nvGrpSpPr>
          <p:grpSpPr>
            <a:xfrm>
              <a:off x="0" y="0"/>
              <a:ext cx="1625769" cy="1625769"/>
              <a:chOff x="0" y="0"/>
              <a:chExt cx="1967164" cy="1967164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1967230" cy="1967230"/>
              </a:xfrm>
              <a:custGeom>
                <a:avLst/>
                <a:gdLst/>
                <a:ahLst/>
                <a:cxnLst/>
                <a:rect l="l" t="t" r="r" b="b"/>
                <a:pathLst>
                  <a:path w="1967230" h="1967230">
                    <a:moveTo>
                      <a:pt x="983615" y="0"/>
                    </a:moveTo>
                    <a:cubicBezTo>
                      <a:pt x="440309" y="0"/>
                      <a:pt x="0" y="440309"/>
                      <a:pt x="0" y="983615"/>
                    </a:cubicBezTo>
                    <a:cubicBezTo>
                      <a:pt x="0" y="1526921"/>
                      <a:pt x="440309" y="1967230"/>
                      <a:pt x="983615" y="1967230"/>
                    </a:cubicBezTo>
                    <a:cubicBezTo>
                      <a:pt x="1526921" y="1967230"/>
                      <a:pt x="1967230" y="1526921"/>
                      <a:pt x="1967230" y="983615"/>
                    </a:cubicBezTo>
                    <a:cubicBezTo>
                      <a:pt x="1967230" y="440309"/>
                      <a:pt x="1526794" y="0"/>
                      <a:pt x="983615" y="0"/>
                    </a:cubicBezTo>
                    <a:close/>
                  </a:path>
                </a:pathLst>
              </a:custGeom>
              <a:solidFill>
                <a:srgbClr val="0D76B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2" name="Freeform 42"/>
            <p:cNvSpPr/>
            <p:nvPr/>
          </p:nvSpPr>
          <p:spPr>
            <a:xfrm>
              <a:off x="163301" y="242875"/>
              <a:ext cx="1299167" cy="1140019"/>
            </a:xfrm>
            <a:custGeom>
              <a:avLst/>
              <a:gdLst/>
              <a:ahLst/>
              <a:cxnLst/>
              <a:rect l="l" t="t" r="r" b="b"/>
              <a:pathLst>
                <a:path w="1299167" h="1140019">
                  <a:moveTo>
                    <a:pt x="0" y="0"/>
                  </a:moveTo>
                  <a:lnTo>
                    <a:pt x="1299167" y="0"/>
                  </a:lnTo>
                  <a:lnTo>
                    <a:pt x="1299167" y="1140019"/>
                  </a:lnTo>
                  <a:lnTo>
                    <a:pt x="0" y="11400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2454178" y="5067300"/>
            <a:ext cx="4392992" cy="273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b="1" dirty="0">
                <a:solidFill>
                  <a:srgbClr val="54545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SINGLE NO KIDS (ORLANDO MSA)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2478541" y="6819900"/>
            <a:ext cx="5149654" cy="273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b="1" dirty="0">
                <a:solidFill>
                  <a:srgbClr val="54545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MEDIAN OCCUPATIONAL WAGE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2478541" y="3390900"/>
            <a:ext cx="4392992" cy="273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b="1" dirty="0">
                <a:solidFill>
                  <a:srgbClr val="54545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FEDERAL MINIMUM WAGE $7.25/</a:t>
            </a:r>
            <a:r>
              <a:rPr lang="en-US" sz="1600" b="1" dirty="0" err="1">
                <a:solidFill>
                  <a:srgbClr val="54545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hr</a:t>
            </a:r>
            <a:endParaRPr lang="en-US" sz="1600" b="1" dirty="0">
              <a:solidFill>
                <a:srgbClr val="545454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  <p:pic>
        <p:nvPicPr>
          <p:cNvPr id="46" name="Picture 4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98201" y="2000132"/>
            <a:ext cx="10794624" cy="7419459"/>
          </a:xfrm>
          <a:prstGeom prst="rect">
            <a:avLst/>
          </a:prstGeom>
        </p:spPr>
      </p:pic>
      <p:grpSp>
        <p:nvGrpSpPr>
          <p:cNvPr id="47" name="Group 47"/>
          <p:cNvGrpSpPr/>
          <p:nvPr/>
        </p:nvGrpSpPr>
        <p:grpSpPr>
          <a:xfrm>
            <a:off x="10898336" y="2513799"/>
            <a:ext cx="1766428" cy="290635"/>
            <a:chOff x="0" y="0"/>
            <a:chExt cx="465232" cy="76546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465232" cy="76546"/>
            </a:xfrm>
            <a:custGeom>
              <a:avLst/>
              <a:gdLst/>
              <a:ahLst/>
              <a:cxnLst/>
              <a:rect l="l" t="t" r="r" b="b"/>
              <a:pathLst>
                <a:path w="465232" h="76546">
                  <a:moveTo>
                    <a:pt x="26297" y="0"/>
                  </a:moveTo>
                  <a:lnTo>
                    <a:pt x="438935" y="0"/>
                  </a:lnTo>
                  <a:cubicBezTo>
                    <a:pt x="453458" y="0"/>
                    <a:pt x="465232" y="11774"/>
                    <a:pt x="465232" y="26297"/>
                  </a:cubicBezTo>
                  <a:lnTo>
                    <a:pt x="465232" y="50249"/>
                  </a:lnTo>
                  <a:cubicBezTo>
                    <a:pt x="465232" y="64772"/>
                    <a:pt x="453458" y="76546"/>
                    <a:pt x="438935" y="76546"/>
                  </a:cubicBezTo>
                  <a:lnTo>
                    <a:pt x="26297" y="76546"/>
                  </a:lnTo>
                  <a:cubicBezTo>
                    <a:pt x="11774" y="76546"/>
                    <a:pt x="0" y="64772"/>
                    <a:pt x="0" y="50249"/>
                  </a:cubicBezTo>
                  <a:lnTo>
                    <a:pt x="0" y="26297"/>
                  </a:lnTo>
                  <a:cubicBezTo>
                    <a:pt x="0" y="11774"/>
                    <a:pt x="11774" y="0"/>
                    <a:pt x="26297" y="0"/>
                  </a:cubicBezTo>
                  <a:close/>
                </a:path>
              </a:pathLst>
            </a:custGeom>
            <a:solidFill>
              <a:srgbClr val="54B94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38100"/>
              <a:ext cx="465232" cy="1146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3035254" y="2513799"/>
            <a:ext cx="1012582" cy="290635"/>
            <a:chOff x="0" y="0"/>
            <a:chExt cx="266688" cy="76546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266688" cy="76546"/>
            </a:xfrm>
            <a:custGeom>
              <a:avLst/>
              <a:gdLst/>
              <a:ahLst/>
              <a:cxnLst/>
              <a:rect l="l" t="t" r="r" b="b"/>
              <a:pathLst>
                <a:path w="266688" h="76546">
                  <a:moveTo>
                    <a:pt x="38273" y="0"/>
                  </a:moveTo>
                  <a:lnTo>
                    <a:pt x="228415" y="0"/>
                  </a:lnTo>
                  <a:cubicBezTo>
                    <a:pt x="249553" y="0"/>
                    <a:pt x="266688" y="17135"/>
                    <a:pt x="266688" y="38273"/>
                  </a:cubicBezTo>
                  <a:lnTo>
                    <a:pt x="266688" y="38273"/>
                  </a:lnTo>
                  <a:cubicBezTo>
                    <a:pt x="266688" y="59410"/>
                    <a:pt x="249553" y="76546"/>
                    <a:pt x="228415" y="76546"/>
                  </a:cubicBezTo>
                  <a:lnTo>
                    <a:pt x="38273" y="76546"/>
                  </a:lnTo>
                  <a:cubicBezTo>
                    <a:pt x="17135" y="76546"/>
                    <a:pt x="0" y="59410"/>
                    <a:pt x="0" y="38273"/>
                  </a:cubicBezTo>
                  <a:lnTo>
                    <a:pt x="0" y="38273"/>
                  </a:lnTo>
                  <a:cubicBezTo>
                    <a:pt x="0" y="17135"/>
                    <a:pt x="17135" y="0"/>
                    <a:pt x="38273" y="0"/>
                  </a:cubicBezTo>
                  <a:close/>
                </a:path>
              </a:pathLst>
            </a:custGeom>
            <a:solidFill>
              <a:srgbClr val="F2612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266688" cy="1146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4408799" y="2513799"/>
            <a:ext cx="728805" cy="290635"/>
            <a:chOff x="0" y="0"/>
            <a:chExt cx="191949" cy="76546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91949" cy="76546"/>
            </a:xfrm>
            <a:custGeom>
              <a:avLst/>
              <a:gdLst/>
              <a:ahLst/>
              <a:cxnLst/>
              <a:rect l="l" t="t" r="r" b="b"/>
              <a:pathLst>
                <a:path w="191949" h="76546">
                  <a:moveTo>
                    <a:pt x="38273" y="0"/>
                  </a:moveTo>
                  <a:lnTo>
                    <a:pt x="153676" y="0"/>
                  </a:lnTo>
                  <a:cubicBezTo>
                    <a:pt x="174813" y="0"/>
                    <a:pt x="191949" y="17135"/>
                    <a:pt x="191949" y="38273"/>
                  </a:cubicBezTo>
                  <a:lnTo>
                    <a:pt x="191949" y="38273"/>
                  </a:lnTo>
                  <a:cubicBezTo>
                    <a:pt x="191949" y="59410"/>
                    <a:pt x="174813" y="76546"/>
                    <a:pt x="153676" y="76546"/>
                  </a:cubicBezTo>
                  <a:lnTo>
                    <a:pt x="38273" y="76546"/>
                  </a:lnTo>
                  <a:cubicBezTo>
                    <a:pt x="17135" y="76546"/>
                    <a:pt x="0" y="59410"/>
                    <a:pt x="0" y="38273"/>
                  </a:cubicBezTo>
                  <a:lnTo>
                    <a:pt x="0" y="38273"/>
                  </a:lnTo>
                  <a:cubicBezTo>
                    <a:pt x="0" y="17135"/>
                    <a:pt x="17135" y="0"/>
                    <a:pt x="38273" y="0"/>
                  </a:cubicBezTo>
                  <a:close/>
                </a:path>
              </a:pathLst>
            </a:custGeom>
            <a:solidFill>
              <a:srgbClr val="16A0D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191949" cy="1146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56" name="TextBox 56"/>
          <p:cNvSpPr txBox="1"/>
          <p:nvPr/>
        </p:nvSpPr>
        <p:spPr>
          <a:xfrm>
            <a:off x="10761333" y="1986617"/>
            <a:ext cx="4568490" cy="4319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83"/>
              </a:lnSpc>
            </a:pPr>
            <a:r>
              <a:rPr lang="en-US" sz="2559" b="1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JOB GROWTH RATE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1617867" y="1728861"/>
            <a:ext cx="2855423" cy="313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87"/>
              </a:lnSpc>
              <a:spcBef>
                <a:spcPct val="0"/>
              </a:spcBef>
            </a:pPr>
            <a:r>
              <a:rPr lang="en-US" sz="1848" b="1" u="none" strike="noStrike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2025Q4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0979411" y="2494690"/>
            <a:ext cx="1604277" cy="2907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47"/>
              </a:lnSpc>
              <a:spcBef>
                <a:spcPct val="0"/>
              </a:spcBef>
            </a:pPr>
            <a:r>
              <a:rPr lang="en-US" sz="1676" b="1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0.4%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13035254" y="2494690"/>
            <a:ext cx="1012582" cy="2907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47"/>
              </a:lnSpc>
              <a:spcBef>
                <a:spcPct val="0"/>
              </a:spcBef>
            </a:pPr>
            <a:r>
              <a:rPr lang="en-US" sz="1676" b="1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0.4%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14266911" y="2494690"/>
            <a:ext cx="1012582" cy="2907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47"/>
              </a:lnSpc>
              <a:spcBef>
                <a:spcPct val="0"/>
              </a:spcBef>
            </a:pPr>
            <a:r>
              <a:rPr lang="en-US" sz="1676" b="1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0.1%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292" y="546705"/>
            <a:ext cx="18287404" cy="1187218"/>
            <a:chOff x="0" y="0"/>
            <a:chExt cx="24383206" cy="15829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3206" cy="1582957"/>
            </a:xfrm>
            <a:custGeom>
              <a:avLst/>
              <a:gdLst/>
              <a:ahLst/>
              <a:cxnLst/>
              <a:rect l="l" t="t" r="r" b="b"/>
              <a:pathLst>
                <a:path w="24383206" h="1582957">
                  <a:moveTo>
                    <a:pt x="0" y="0"/>
                  </a:moveTo>
                  <a:lnTo>
                    <a:pt x="24383206" y="0"/>
                  </a:lnTo>
                  <a:lnTo>
                    <a:pt x="24383206" y="1582957"/>
                  </a:lnTo>
                  <a:lnTo>
                    <a:pt x="0" y="1582957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24383206" cy="158295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6720"/>
                </a:lnSpc>
              </a:pPr>
              <a:r>
                <a:rPr lang="en-US" sz="5601" b="1">
                  <a:solidFill>
                    <a:srgbClr val="000000"/>
                  </a:solidFill>
                  <a:latin typeface="Proxima Nova Heavy"/>
                  <a:ea typeface="Proxima Nova Heavy"/>
                  <a:cs typeface="Proxima Nova Heavy"/>
                  <a:sym typeface="Proxima Nova Heavy"/>
                </a:rPr>
                <a:t>UNEMPLOYMENT RATE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-732008" y="9514736"/>
            <a:ext cx="8814957" cy="384652"/>
          </a:xfrm>
          <a:custGeom>
            <a:avLst/>
            <a:gdLst/>
            <a:ahLst/>
            <a:cxnLst/>
            <a:rect l="l" t="t" r="r" b="b"/>
            <a:pathLst>
              <a:path w="8814957" h="384652">
                <a:moveTo>
                  <a:pt x="0" y="0"/>
                </a:moveTo>
                <a:lnTo>
                  <a:pt x="8814957" y="0"/>
                </a:lnTo>
                <a:lnTo>
                  <a:pt x="8814957" y="384652"/>
                </a:lnTo>
                <a:lnTo>
                  <a:pt x="0" y="3846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730" b="-73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8297753" y="9331064"/>
            <a:ext cx="1692494" cy="751996"/>
            <a:chOff x="0" y="0"/>
            <a:chExt cx="3481918" cy="15470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81959" cy="1547114"/>
            </a:xfrm>
            <a:custGeom>
              <a:avLst/>
              <a:gdLst/>
              <a:ahLst/>
              <a:cxnLst/>
              <a:rect l="l" t="t" r="r" b="b"/>
              <a:pathLst>
                <a:path w="3481959" h="1547114">
                  <a:moveTo>
                    <a:pt x="0" y="0"/>
                  </a:moveTo>
                  <a:lnTo>
                    <a:pt x="3481959" y="0"/>
                  </a:lnTo>
                  <a:lnTo>
                    <a:pt x="3481959" y="1547114"/>
                  </a:lnTo>
                  <a:lnTo>
                    <a:pt x="0" y="15471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 rot="-10800000">
            <a:off x="10152172" y="9514736"/>
            <a:ext cx="8814957" cy="384652"/>
          </a:xfrm>
          <a:custGeom>
            <a:avLst/>
            <a:gdLst/>
            <a:ahLst/>
            <a:cxnLst/>
            <a:rect l="l" t="t" r="r" b="b"/>
            <a:pathLst>
              <a:path w="8814957" h="384652">
                <a:moveTo>
                  <a:pt x="0" y="0"/>
                </a:moveTo>
                <a:lnTo>
                  <a:pt x="8814957" y="0"/>
                </a:lnTo>
                <a:lnTo>
                  <a:pt x="8814957" y="384652"/>
                </a:lnTo>
                <a:lnTo>
                  <a:pt x="0" y="3846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730" b="-73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106428" y="9923289"/>
            <a:ext cx="7502193" cy="319543"/>
            <a:chOff x="0" y="0"/>
            <a:chExt cx="10002924" cy="42605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002924" cy="426057"/>
            </a:xfrm>
            <a:custGeom>
              <a:avLst/>
              <a:gdLst/>
              <a:ahLst/>
              <a:cxnLst/>
              <a:rect l="l" t="t" r="r" b="b"/>
              <a:pathLst>
                <a:path w="10002924" h="426057">
                  <a:moveTo>
                    <a:pt x="0" y="0"/>
                  </a:moveTo>
                  <a:lnTo>
                    <a:pt x="10002924" y="0"/>
                  </a:lnTo>
                  <a:lnTo>
                    <a:pt x="10002924" y="426057"/>
                  </a:lnTo>
                  <a:lnTo>
                    <a:pt x="0" y="426057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0002924" cy="46415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0" lvl="0" indent="0"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Source: Florida Commerce; ACS Survey via JobsEQ; ACS Census</a:t>
              </a:r>
            </a:p>
          </p:txBody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6729" y="1030128"/>
            <a:ext cx="13430810" cy="8181809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10546529" y="9957945"/>
            <a:ext cx="7714292" cy="266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1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*Central Florida: Orange, Seminole, Osceola, Lake &amp; Sumter Counties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96531" y="429419"/>
            <a:ext cx="2667760" cy="304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1"/>
              </a:lnSpc>
              <a:spcBef>
                <a:spcPct val="0"/>
              </a:spcBef>
            </a:pPr>
            <a:r>
              <a:rPr lang="en-US" sz="2026" b="1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APRIL 2026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749357" y="2035435"/>
            <a:ext cx="4601452" cy="547039"/>
            <a:chOff x="0" y="0"/>
            <a:chExt cx="1200414" cy="14271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200414" cy="142710"/>
            </a:xfrm>
            <a:custGeom>
              <a:avLst/>
              <a:gdLst/>
              <a:ahLst/>
              <a:cxnLst/>
              <a:rect l="l" t="t" r="r" b="b"/>
              <a:pathLst>
                <a:path w="1200414" h="142710">
                  <a:moveTo>
                    <a:pt x="16825" y="0"/>
                  </a:moveTo>
                  <a:lnTo>
                    <a:pt x="1183589" y="0"/>
                  </a:lnTo>
                  <a:cubicBezTo>
                    <a:pt x="1192881" y="0"/>
                    <a:pt x="1200414" y="7533"/>
                    <a:pt x="1200414" y="16825"/>
                  </a:cubicBezTo>
                  <a:lnTo>
                    <a:pt x="1200414" y="125885"/>
                  </a:lnTo>
                  <a:cubicBezTo>
                    <a:pt x="1200414" y="130347"/>
                    <a:pt x="1198641" y="134627"/>
                    <a:pt x="1195486" y="137782"/>
                  </a:cubicBezTo>
                  <a:cubicBezTo>
                    <a:pt x="1192330" y="140937"/>
                    <a:pt x="1188051" y="142710"/>
                    <a:pt x="1183589" y="142710"/>
                  </a:cubicBezTo>
                  <a:lnTo>
                    <a:pt x="16825" y="142710"/>
                  </a:lnTo>
                  <a:cubicBezTo>
                    <a:pt x="12363" y="142710"/>
                    <a:pt x="8083" y="140937"/>
                    <a:pt x="4928" y="137782"/>
                  </a:cubicBezTo>
                  <a:cubicBezTo>
                    <a:pt x="1773" y="134627"/>
                    <a:pt x="0" y="130347"/>
                    <a:pt x="0" y="125885"/>
                  </a:cubicBezTo>
                  <a:lnTo>
                    <a:pt x="0" y="16825"/>
                  </a:lnTo>
                  <a:cubicBezTo>
                    <a:pt x="0" y="12363"/>
                    <a:pt x="1773" y="8083"/>
                    <a:pt x="4928" y="4928"/>
                  </a:cubicBezTo>
                  <a:cubicBezTo>
                    <a:pt x="8083" y="1773"/>
                    <a:pt x="12363" y="0"/>
                    <a:pt x="16825" y="0"/>
                  </a:cubicBezTo>
                  <a:close/>
                </a:path>
              </a:pathLst>
            </a:custGeom>
            <a:solidFill>
              <a:srgbClr val="2DB2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28575"/>
              <a:ext cx="1200414" cy="171285"/>
            </a:xfrm>
            <a:prstGeom prst="rect">
              <a:avLst/>
            </a:prstGeom>
          </p:spPr>
          <p:txBody>
            <a:bodyPr lIns="51286" tIns="51286" rIns="51286" bIns="51286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49357" y="2699031"/>
            <a:ext cx="3258714" cy="547039"/>
            <a:chOff x="0" y="0"/>
            <a:chExt cx="850124" cy="14271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50124" cy="142710"/>
            </a:xfrm>
            <a:custGeom>
              <a:avLst/>
              <a:gdLst/>
              <a:ahLst/>
              <a:cxnLst/>
              <a:rect l="l" t="t" r="r" b="b"/>
              <a:pathLst>
                <a:path w="850124" h="142710">
                  <a:moveTo>
                    <a:pt x="23758" y="0"/>
                  </a:moveTo>
                  <a:lnTo>
                    <a:pt x="826366" y="0"/>
                  </a:lnTo>
                  <a:cubicBezTo>
                    <a:pt x="832667" y="0"/>
                    <a:pt x="838710" y="2503"/>
                    <a:pt x="843166" y="6958"/>
                  </a:cubicBezTo>
                  <a:cubicBezTo>
                    <a:pt x="847621" y="11414"/>
                    <a:pt x="850124" y="17457"/>
                    <a:pt x="850124" y="23758"/>
                  </a:cubicBezTo>
                  <a:lnTo>
                    <a:pt x="850124" y="118952"/>
                  </a:lnTo>
                  <a:cubicBezTo>
                    <a:pt x="850124" y="132073"/>
                    <a:pt x="839487" y="142710"/>
                    <a:pt x="826366" y="142710"/>
                  </a:cubicBezTo>
                  <a:lnTo>
                    <a:pt x="23758" y="142710"/>
                  </a:lnTo>
                  <a:cubicBezTo>
                    <a:pt x="10637" y="142710"/>
                    <a:pt x="0" y="132073"/>
                    <a:pt x="0" y="118952"/>
                  </a:cubicBezTo>
                  <a:lnTo>
                    <a:pt x="0" y="23758"/>
                  </a:lnTo>
                  <a:cubicBezTo>
                    <a:pt x="0" y="10637"/>
                    <a:pt x="10637" y="0"/>
                    <a:pt x="23758" y="0"/>
                  </a:cubicBezTo>
                  <a:close/>
                </a:path>
              </a:pathLst>
            </a:custGeom>
            <a:solidFill>
              <a:srgbClr val="2DB292">
                <a:alpha val="52941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28575"/>
              <a:ext cx="850124" cy="171285"/>
            </a:xfrm>
            <a:prstGeom prst="rect">
              <a:avLst/>
            </a:prstGeom>
          </p:spPr>
          <p:txBody>
            <a:bodyPr lIns="51286" tIns="51286" rIns="51286" bIns="51286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75519" y="2032387"/>
            <a:ext cx="4005547" cy="596513"/>
            <a:chOff x="0" y="0"/>
            <a:chExt cx="5296927" cy="78882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296927" cy="731465"/>
            </a:xfrm>
            <a:custGeom>
              <a:avLst/>
              <a:gdLst/>
              <a:ahLst/>
              <a:cxnLst/>
              <a:rect l="l" t="t" r="r" b="b"/>
              <a:pathLst>
                <a:path w="5296927" h="731465">
                  <a:moveTo>
                    <a:pt x="0" y="0"/>
                  </a:moveTo>
                  <a:lnTo>
                    <a:pt x="5296927" y="0"/>
                  </a:lnTo>
                  <a:lnTo>
                    <a:pt x="5296927" y="731465"/>
                  </a:lnTo>
                  <a:lnTo>
                    <a:pt x="0" y="731465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19262"/>
              <a:ext cx="5296926" cy="76956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3359"/>
                </a:lnSpc>
              </a:pPr>
              <a:r>
                <a:rPr lang="en-US" sz="2399" b="1" dirty="0">
                  <a:solidFill>
                    <a:srgbClr val="00000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CENTRAL FLORIDA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49357" y="3361046"/>
            <a:ext cx="2253924" cy="547039"/>
            <a:chOff x="0" y="0"/>
            <a:chExt cx="587997" cy="14271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587997" cy="142710"/>
            </a:xfrm>
            <a:custGeom>
              <a:avLst/>
              <a:gdLst/>
              <a:ahLst/>
              <a:cxnLst/>
              <a:rect l="l" t="t" r="r" b="b"/>
              <a:pathLst>
                <a:path w="587997" h="142710">
                  <a:moveTo>
                    <a:pt x="34349" y="0"/>
                  </a:moveTo>
                  <a:lnTo>
                    <a:pt x="553649" y="0"/>
                  </a:lnTo>
                  <a:cubicBezTo>
                    <a:pt x="572619" y="0"/>
                    <a:pt x="587997" y="15378"/>
                    <a:pt x="587997" y="34349"/>
                  </a:cubicBezTo>
                  <a:lnTo>
                    <a:pt x="587997" y="108361"/>
                  </a:lnTo>
                  <a:cubicBezTo>
                    <a:pt x="587997" y="117471"/>
                    <a:pt x="584378" y="126208"/>
                    <a:pt x="577937" y="132649"/>
                  </a:cubicBezTo>
                  <a:cubicBezTo>
                    <a:pt x="571495" y="139091"/>
                    <a:pt x="562758" y="142710"/>
                    <a:pt x="553649" y="142710"/>
                  </a:cubicBezTo>
                  <a:lnTo>
                    <a:pt x="34349" y="142710"/>
                  </a:lnTo>
                  <a:cubicBezTo>
                    <a:pt x="15378" y="142710"/>
                    <a:pt x="0" y="127332"/>
                    <a:pt x="0" y="108361"/>
                  </a:cubicBezTo>
                  <a:lnTo>
                    <a:pt x="0" y="34349"/>
                  </a:lnTo>
                  <a:cubicBezTo>
                    <a:pt x="0" y="15378"/>
                    <a:pt x="15378" y="0"/>
                    <a:pt x="34349" y="0"/>
                  </a:cubicBezTo>
                  <a:close/>
                </a:path>
              </a:pathLst>
            </a:custGeom>
            <a:solidFill>
              <a:srgbClr val="2DB292">
                <a:alpha val="52941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28575"/>
              <a:ext cx="587997" cy="171285"/>
            </a:xfrm>
            <a:prstGeom prst="rect">
              <a:avLst/>
            </a:prstGeom>
          </p:spPr>
          <p:txBody>
            <a:bodyPr lIns="51286" tIns="51286" rIns="51286" bIns="51286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87435" y="2720834"/>
            <a:ext cx="3120636" cy="503435"/>
            <a:chOff x="0" y="0"/>
            <a:chExt cx="4126723" cy="665741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4126723" cy="665741"/>
            </a:xfrm>
            <a:custGeom>
              <a:avLst/>
              <a:gdLst/>
              <a:ahLst/>
              <a:cxnLst/>
              <a:rect l="l" t="t" r="r" b="b"/>
              <a:pathLst>
                <a:path w="4126723" h="665741">
                  <a:moveTo>
                    <a:pt x="0" y="0"/>
                  </a:moveTo>
                  <a:lnTo>
                    <a:pt x="4126723" y="0"/>
                  </a:lnTo>
                  <a:lnTo>
                    <a:pt x="4126723" y="665741"/>
                  </a:lnTo>
                  <a:lnTo>
                    <a:pt x="0" y="665741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4126723" cy="70384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3359"/>
                </a:lnSpc>
              </a:pPr>
              <a:r>
                <a:rPr lang="en-US" sz="2399" b="1">
                  <a:solidFill>
                    <a:srgbClr val="00000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Unemployment Rate: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58117" y="3382848"/>
            <a:ext cx="1892823" cy="503435"/>
            <a:chOff x="0" y="0"/>
            <a:chExt cx="2503066" cy="665741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503066" cy="665741"/>
            </a:xfrm>
            <a:custGeom>
              <a:avLst/>
              <a:gdLst/>
              <a:ahLst/>
              <a:cxnLst/>
              <a:rect l="l" t="t" r="r" b="b"/>
              <a:pathLst>
                <a:path w="2503066" h="665741">
                  <a:moveTo>
                    <a:pt x="0" y="0"/>
                  </a:moveTo>
                  <a:lnTo>
                    <a:pt x="2503066" y="0"/>
                  </a:lnTo>
                  <a:lnTo>
                    <a:pt x="2503066" y="665741"/>
                  </a:lnTo>
                  <a:lnTo>
                    <a:pt x="0" y="665741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38100"/>
              <a:ext cx="2503066" cy="70384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3359"/>
                </a:lnSpc>
              </a:pPr>
              <a:r>
                <a:rPr lang="en-US" sz="2399" b="1">
                  <a:solidFill>
                    <a:srgbClr val="00000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Labor Force: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3125094" y="3361046"/>
            <a:ext cx="2253924" cy="547039"/>
            <a:chOff x="0" y="0"/>
            <a:chExt cx="587997" cy="14271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587997" cy="142710"/>
            </a:xfrm>
            <a:custGeom>
              <a:avLst/>
              <a:gdLst/>
              <a:ahLst/>
              <a:cxnLst/>
              <a:rect l="l" t="t" r="r" b="b"/>
              <a:pathLst>
                <a:path w="587997" h="142710">
                  <a:moveTo>
                    <a:pt x="34349" y="0"/>
                  </a:moveTo>
                  <a:lnTo>
                    <a:pt x="553649" y="0"/>
                  </a:lnTo>
                  <a:cubicBezTo>
                    <a:pt x="572619" y="0"/>
                    <a:pt x="587997" y="15378"/>
                    <a:pt x="587997" y="34349"/>
                  </a:cubicBezTo>
                  <a:lnTo>
                    <a:pt x="587997" y="108361"/>
                  </a:lnTo>
                  <a:cubicBezTo>
                    <a:pt x="587997" y="117471"/>
                    <a:pt x="584378" y="126208"/>
                    <a:pt x="577937" y="132649"/>
                  </a:cubicBezTo>
                  <a:cubicBezTo>
                    <a:pt x="571495" y="139091"/>
                    <a:pt x="562758" y="142710"/>
                    <a:pt x="553649" y="142710"/>
                  </a:cubicBezTo>
                  <a:lnTo>
                    <a:pt x="34349" y="142710"/>
                  </a:lnTo>
                  <a:cubicBezTo>
                    <a:pt x="15378" y="142710"/>
                    <a:pt x="0" y="127332"/>
                    <a:pt x="0" y="108361"/>
                  </a:cubicBezTo>
                  <a:lnTo>
                    <a:pt x="0" y="34349"/>
                  </a:lnTo>
                  <a:cubicBezTo>
                    <a:pt x="0" y="15378"/>
                    <a:pt x="15378" y="0"/>
                    <a:pt x="34349" y="0"/>
                  </a:cubicBezTo>
                  <a:close/>
                </a:path>
              </a:pathLst>
            </a:custGeom>
            <a:solidFill>
              <a:srgbClr val="2DB292">
                <a:alpha val="52941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28575"/>
              <a:ext cx="587997" cy="171285"/>
            </a:xfrm>
            <a:prstGeom prst="rect">
              <a:avLst/>
            </a:prstGeom>
          </p:spPr>
          <p:txBody>
            <a:bodyPr lIns="51286" tIns="51286" rIns="51286" bIns="51286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078753" y="2699031"/>
            <a:ext cx="1300265" cy="547039"/>
            <a:chOff x="0" y="0"/>
            <a:chExt cx="339210" cy="14271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339210" cy="142710"/>
            </a:xfrm>
            <a:custGeom>
              <a:avLst/>
              <a:gdLst/>
              <a:ahLst/>
              <a:cxnLst/>
              <a:rect l="l" t="t" r="r" b="b"/>
              <a:pathLst>
                <a:path w="339210" h="142710">
                  <a:moveTo>
                    <a:pt x="59541" y="0"/>
                  </a:moveTo>
                  <a:lnTo>
                    <a:pt x="279668" y="0"/>
                  </a:lnTo>
                  <a:cubicBezTo>
                    <a:pt x="295460" y="0"/>
                    <a:pt x="310604" y="6273"/>
                    <a:pt x="321770" y="17439"/>
                  </a:cubicBezTo>
                  <a:cubicBezTo>
                    <a:pt x="332936" y="28605"/>
                    <a:pt x="339210" y="43750"/>
                    <a:pt x="339210" y="59541"/>
                  </a:cubicBezTo>
                  <a:lnTo>
                    <a:pt x="339210" y="83169"/>
                  </a:lnTo>
                  <a:cubicBezTo>
                    <a:pt x="339210" y="116053"/>
                    <a:pt x="312552" y="142710"/>
                    <a:pt x="279668" y="142710"/>
                  </a:cubicBezTo>
                  <a:lnTo>
                    <a:pt x="59541" y="142710"/>
                  </a:lnTo>
                  <a:cubicBezTo>
                    <a:pt x="26657" y="142710"/>
                    <a:pt x="0" y="116053"/>
                    <a:pt x="0" y="83169"/>
                  </a:cubicBezTo>
                  <a:lnTo>
                    <a:pt x="0" y="59541"/>
                  </a:lnTo>
                  <a:cubicBezTo>
                    <a:pt x="0" y="26657"/>
                    <a:pt x="26657" y="0"/>
                    <a:pt x="59541" y="0"/>
                  </a:cubicBezTo>
                  <a:close/>
                </a:path>
              </a:pathLst>
            </a:custGeom>
            <a:solidFill>
              <a:srgbClr val="2DB292">
                <a:alpha val="52941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28575"/>
              <a:ext cx="339210" cy="171285"/>
            </a:xfrm>
            <a:prstGeom prst="rect">
              <a:avLst/>
            </a:prstGeom>
          </p:spPr>
          <p:txBody>
            <a:bodyPr lIns="51286" tIns="51286" rIns="51286" bIns="51286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302358" y="2720834"/>
            <a:ext cx="853054" cy="503435"/>
            <a:chOff x="0" y="0"/>
            <a:chExt cx="1128076" cy="665741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128077" cy="665741"/>
            </a:xfrm>
            <a:custGeom>
              <a:avLst/>
              <a:gdLst/>
              <a:ahLst/>
              <a:cxnLst/>
              <a:rect l="l" t="t" r="r" b="b"/>
              <a:pathLst>
                <a:path w="1128077" h="665741">
                  <a:moveTo>
                    <a:pt x="0" y="0"/>
                  </a:moveTo>
                  <a:lnTo>
                    <a:pt x="1128077" y="0"/>
                  </a:lnTo>
                  <a:lnTo>
                    <a:pt x="1128077" y="665741"/>
                  </a:lnTo>
                  <a:lnTo>
                    <a:pt x="0" y="665741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38100"/>
              <a:ext cx="1128076" cy="70384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3359"/>
                </a:lnSpc>
              </a:pPr>
              <a:r>
                <a:rPr lang="en-US" sz="2399" b="1">
                  <a:solidFill>
                    <a:srgbClr val="00000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4.6%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3225699" y="3382848"/>
            <a:ext cx="2031506" cy="503435"/>
            <a:chOff x="0" y="0"/>
            <a:chExt cx="2686460" cy="665741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2686460" cy="665741"/>
            </a:xfrm>
            <a:custGeom>
              <a:avLst/>
              <a:gdLst/>
              <a:ahLst/>
              <a:cxnLst/>
              <a:rect l="l" t="t" r="r" b="b"/>
              <a:pathLst>
                <a:path w="2686460" h="665741">
                  <a:moveTo>
                    <a:pt x="0" y="0"/>
                  </a:moveTo>
                  <a:lnTo>
                    <a:pt x="2686460" y="0"/>
                  </a:lnTo>
                  <a:lnTo>
                    <a:pt x="2686460" y="665741"/>
                  </a:lnTo>
                  <a:lnTo>
                    <a:pt x="0" y="665741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38100"/>
              <a:ext cx="2686460" cy="70384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3359"/>
                </a:lnSpc>
              </a:pPr>
              <a:r>
                <a:rPr lang="en-US" sz="2399" b="1">
                  <a:solidFill>
                    <a:srgbClr val="00000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1,566,960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49357" y="4208699"/>
            <a:ext cx="4601452" cy="547039"/>
            <a:chOff x="0" y="0"/>
            <a:chExt cx="1200414" cy="14271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200414" cy="142710"/>
            </a:xfrm>
            <a:custGeom>
              <a:avLst/>
              <a:gdLst/>
              <a:ahLst/>
              <a:cxnLst/>
              <a:rect l="l" t="t" r="r" b="b"/>
              <a:pathLst>
                <a:path w="1200414" h="142710">
                  <a:moveTo>
                    <a:pt x="16825" y="0"/>
                  </a:moveTo>
                  <a:lnTo>
                    <a:pt x="1183589" y="0"/>
                  </a:lnTo>
                  <a:cubicBezTo>
                    <a:pt x="1192881" y="0"/>
                    <a:pt x="1200414" y="7533"/>
                    <a:pt x="1200414" y="16825"/>
                  </a:cubicBezTo>
                  <a:lnTo>
                    <a:pt x="1200414" y="125885"/>
                  </a:lnTo>
                  <a:cubicBezTo>
                    <a:pt x="1200414" y="130347"/>
                    <a:pt x="1198641" y="134627"/>
                    <a:pt x="1195486" y="137782"/>
                  </a:cubicBezTo>
                  <a:cubicBezTo>
                    <a:pt x="1192330" y="140937"/>
                    <a:pt x="1188051" y="142710"/>
                    <a:pt x="1183589" y="142710"/>
                  </a:cubicBezTo>
                  <a:lnTo>
                    <a:pt x="16825" y="142710"/>
                  </a:lnTo>
                  <a:cubicBezTo>
                    <a:pt x="12363" y="142710"/>
                    <a:pt x="8083" y="140937"/>
                    <a:pt x="4928" y="137782"/>
                  </a:cubicBezTo>
                  <a:cubicBezTo>
                    <a:pt x="1773" y="134627"/>
                    <a:pt x="0" y="130347"/>
                    <a:pt x="0" y="125885"/>
                  </a:cubicBezTo>
                  <a:lnTo>
                    <a:pt x="0" y="16825"/>
                  </a:lnTo>
                  <a:cubicBezTo>
                    <a:pt x="0" y="12363"/>
                    <a:pt x="1773" y="8083"/>
                    <a:pt x="4928" y="4928"/>
                  </a:cubicBezTo>
                  <a:cubicBezTo>
                    <a:pt x="8083" y="1773"/>
                    <a:pt x="12363" y="0"/>
                    <a:pt x="16825" y="0"/>
                  </a:cubicBezTo>
                  <a:close/>
                </a:path>
              </a:pathLst>
            </a:custGeom>
            <a:solidFill>
              <a:srgbClr val="F26122">
                <a:alpha val="8000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28575"/>
              <a:ext cx="1200414" cy="171285"/>
            </a:xfrm>
            <a:prstGeom prst="rect">
              <a:avLst/>
            </a:prstGeom>
          </p:spPr>
          <p:txBody>
            <a:bodyPr lIns="51286" tIns="51286" rIns="51286" bIns="51286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749357" y="4872295"/>
            <a:ext cx="3258714" cy="547039"/>
            <a:chOff x="0" y="0"/>
            <a:chExt cx="850124" cy="14271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850124" cy="142710"/>
            </a:xfrm>
            <a:custGeom>
              <a:avLst/>
              <a:gdLst/>
              <a:ahLst/>
              <a:cxnLst/>
              <a:rect l="l" t="t" r="r" b="b"/>
              <a:pathLst>
                <a:path w="850124" h="142710">
                  <a:moveTo>
                    <a:pt x="23758" y="0"/>
                  </a:moveTo>
                  <a:lnTo>
                    <a:pt x="826366" y="0"/>
                  </a:lnTo>
                  <a:cubicBezTo>
                    <a:pt x="832667" y="0"/>
                    <a:pt x="838710" y="2503"/>
                    <a:pt x="843166" y="6958"/>
                  </a:cubicBezTo>
                  <a:cubicBezTo>
                    <a:pt x="847621" y="11414"/>
                    <a:pt x="850124" y="17457"/>
                    <a:pt x="850124" y="23758"/>
                  </a:cubicBezTo>
                  <a:lnTo>
                    <a:pt x="850124" y="118952"/>
                  </a:lnTo>
                  <a:cubicBezTo>
                    <a:pt x="850124" y="132073"/>
                    <a:pt x="839487" y="142710"/>
                    <a:pt x="826366" y="142710"/>
                  </a:cubicBezTo>
                  <a:lnTo>
                    <a:pt x="23758" y="142710"/>
                  </a:lnTo>
                  <a:cubicBezTo>
                    <a:pt x="10637" y="142710"/>
                    <a:pt x="0" y="132073"/>
                    <a:pt x="0" y="118952"/>
                  </a:cubicBezTo>
                  <a:lnTo>
                    <a:pt x="0" y="23758"/>
                  </a:lnTo>
                  <a:cubicBezTo>
                    <a:pt x="0" y="10637"/>
                    <a:pt x="10637" y="0"/>
                    <a:pt x="23758" y="0"/>
                  </a:cubicBezTo>
                  <a:close/>
                </a:path>
              </a:pathLst>
            </a:custGeom>
            <a:solidFill>
              <a:srgbClr val="F26122">
                <a:alpha val="52941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28575"/>
              <a:ext cx="850124" cy="171285"/>
            </a:xfrm>
            <a:prstGeom prst="rect">
              <a:avLst/>
            </a:prstGeom>
          </p:spPr>
          <p:txBody>
            <a:bodyPr lIns="51286" tIns="51286" rIns="51286" bIns="51286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1075519" y="4256752"/>
            <a:ext cx="4005546" cy="581948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3359"/>
              </a:lnSpc>
            </a:pPr>
            <a:r>
              <a:rPr lang="en-US" sz="2399" b="1" dirty="0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FLORIDA</a:t>
            </a:r>
          </a:p>
        </p:txBody>
      </p:sp>
      <p:grpSp>
        <p:nvGrpSpPr>
          <p:cNvPr id="56" name="Group 56"/>
          <p:cNvGrpSpPr/>
          <p:nvPr/>
        </p:nvGrpSpPr>
        <p:grpSpPr>
          <a:xfrm>
            <a:off x="749357" y="5534310"/>
            <a:ext cx="2253924" cy="547039"/>
            <a:chOff x="0" y="0"/>
            <a:chExt cx="587997" cy="142710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587997" cy="142710"/>
            </a:xfrm>
            <a:custGeom>
              <a:avLst/>
              <a:gdLst/>
              <a:ahLst/>
              <a:cxnLst/>
              <a:rect l="l" t="t" r="r" b="b"/>
              <a:pathLst>
                <a:path w="587997" h="142710">
                  <a:moveTo>
                    <a:pt x="34349" y="0"/>
                  </a:moveTo>
                  <a:lnTo>
                    <a:pt x="553649" y="0"/>
                  </a:lnTo>
                  <a:cubicBezTo>
                    <a:pt x="572619" y="0"/>
                    <a:pt x="587997" y="15378"/>
                    <a:pt x="587997" y="34349"/>
                  </a:cubicBezTo>
                  <a:lnTo>
                    <a:pt x="587997" y="108361"/>
                  </a:lnTo>
                  <a:cubicBezTo>
                    <a:pt x="587997" y="117471"/>
                    <a:pt x="584378" y="126208"/>
                    <a:pt x="577937" y="132649"/>
                  </a:cubicBezTo>
                  <a:cubicBezTo>
                    <a:pt x="571495" y="139091"/>
                    <a:pt x="562758" y="142710"/>
                    <a:pt x="553649" y="142710"/>
                  </a:cubicBezTo>
                  <a:lnTo>
                    <a:pt x="34349" y="142710"/>
                  </a:lnTo>
                  <a:cubicBezTo>
                    <a:pt x="15378" y="142710"/>
                    <a:pt x="0" y="127332"/>
                    <a:pt x="0" y="108361"/>
                  </a:cubicBezTo>
                  <a:lnTo>
                    <a:pt x="0" y="34349"/>
                  </a:lnTo>
                  <a:cubicBezTo>
                    <a:pt x="0" y="15378"/>
                    <a:pt x="15378" y="0"/>
                    <a:pt x="34349" y="0"/>
                  </a:cubicBezTo>
                  <a:close/>
                </a:path>
              </a:pathLst>
            </a:custGeom>
            <a:solidFill>
              <a:srgbClr val="F26122">
                <a:alpha val="52941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0" y="-28575"/>
              <a:ext cx="587997" cy="171285"/>
            </a:xfrm>
            <a:prstGeom prst="rect">
              <a:avLst/>
            </a:prstGeom>
          </p:spPr>
          <p:txBody>
            <a:bodyPr lIns="51286" tIns="51286" rIns="51286" bIns="51286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887435" y="4894098"/>
            <a:ext cx="3120636" cy="503435"/>
            <a:chOff x="0" y="0"/>
            <a:chExt cx="4126723" cy="665741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4126723" cy="665741"/>
            </a:xfrm>
            <a:custGeom>
              <a:avLst/>
              <a:gdLst/>
              <a:ahLst/>
              <a:cxnLst/>
              <a:rect l="l" t="t" r="r" b="b"/>
              <a:pathLst>
                <a:path w="4126723" h="665741">
                  <a:moveTo>
                    <a:pt x="0" y="0"/>
                  </a:moveTo>
                  <a:lnTo>
                    <a:pt x="4126723" y="0"/>
                  </a:lnTo>
                  <a:lnTo>
                    <a:pt x="4126723" y="665741"/>
                  </a:lnTo>
                  <a:lnTo>
                    <a:pt x="0" y="665741"/>
                  </a:lnTo>
                  <a:close/>
                </a:path>
              </a:pathLst>
            </a:custGeom>
            <a:solidFill>
              <a:srgbClr val="F26122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38100"/>
              <a:ext cx="4126723" cy="70384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3359"/>
                </a:lnSpc>
              </a:pPr>
              <a:r>
                <a:rPr lang="en-US" sz="2399" b="1">
                  <a:solidFill>
                    <a:srgbClr val="00000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Unemployment Rate: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958117" y="5556112"/>
            <a:ext cx="1892823" cy="503435"/>
            <a:chOff x="0" y="0"/>
            <a:chExt cx="2503066" cy="665741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2503066" cy="665741"/>
            </a:xfrm>
            <a:custGeom>
              <a:avLst/>
              <a:gdLst/>
              <a:ahLst/>
              <a:cxnLst/>
              <a:rect l="l" t="t" r="r" b="b"/>
              <a:pathLst>
                <a:path w="2503066" h="665741">
                  <a:moveTo>
                    <a:pt x="0" y="0"/>
                  </a:moveTo>
                  <a:lnTo>
                    <a:pt x="2503066" y="0"/>
                  </a:lnTo>
                  <a:lnTo>
                    <a:pt x="2503066" y="665741"/>
                  </a:lnTo>
                  <a:lnTo>
                    <a:pt x="0" y="665741"/>
                  </a:lnTo>
                  <a:close/>
                </a:path>
              </a:pathLst>
            </a:custGeom>
            <a:solidFill>
              <a:srgbClr val="F26122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0" y="-38100"/>
              <a:ext cx="2503066" cy="70384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3359"/>
                </a:lnSpc>
              </a:pPr>
              <a:r>
                <a:rPr lang="en-US" sz="2399" b="1">
                  <a:solidFill>
                    <a:srgbClr val="00000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Labor Force: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3125094" y="5534310"/>
            <a:ext cx="2253924" cy="547039"/>
            <a:chOff x="0" y="0"/>
            <a:chExt cx="587997" cy="142710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587997" cy="142710"/>
            </a:xfrm>
            <a:custGeom>
              <a:avLst/>
              <a:gdLst/>
              <a:ahLst/>
              <a:cxnLst/>
              <a:rect l="l" t="t" r="r" b="b"/>
              <a:pathLst>
                <a:path w="587997" h="142710">
                  <a:moveTo>
                    <a:pt x="34349" y="0"/>
                  </a:moveTo>
                  <a:lnTo>
                    <a:pt x="553649" y="0"/>
                  </a:lnTo>
                  <a:cubicBezTo>
                    <a:pt x="572619" y="0"/>
                    <a:pt x="587997" y="15378"/>
                    <a:pt x="587997" y="34349"/>
                  </a:cubicBezTo>
                  <a:lnTo>
                    <a:pt x="587997" y="108361"/>
                  </a:lnTo>
                  <a:cubicBezTo>
                    <a:pt x="587997" y="117471"/>
                    <a:pt x="584378" y="126208"/>
                    <a:pt x="577937" y="132649"/>
                  </a:cubicBezTo>
                  <a:cubicBezTo>
                    <a:pt x="571495" y="139091"/>
                    <a:pt x="562758" y="142710"/>
                    <a:pt x="553649" y="142710"/>
                  </a:cubicBezTo>
                  <a:lnTo>
                    <a:pt x="34349" y="142710"/>
                  </a:lnTo>
                  <a:cubicBezTo>
                    <a:pt x="15378" y="142710"/>
                    <a:pt x="0" y="127332"/>
                    <a:pt x="0" y="108361"/>
                  </a:cubicBezTo>
                  <a:lnTo>
                    <a:pt x="0" y="34349"/>
                  </a:lnTo>
                  <a:cubicBezTo>
                    <a:pt x="0" y="15378"/>
                    <a:pt x="15378" y="0"/>
                    <a:pt x="34349" y="0"/>
                  </a:cubicBezTo>
                  <a:close/>
                </a:path>
              </a:pathLst>
            </a:custGeom>
            <a:solidFill>
              <a:srgbClr val="F26122">
                <a:alpha val="52941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0" y="-28575"/>
              <a:ext cx="587997" cy="171285"/>
            </a:xfrm>
            <a:prstGeom prst="rect">
              <a:avLst/>
            </a:prstGeom>
          </p:spPr>
          <p:txBody>
            <a:bodyPr lIns="51286" tIns="51286" rIns="51286" bIns="51286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4078753" y="4872295"/>
            <a:ext cx="1300265" cy="547039"/>
            <a:chOff x="0" y="0"/>
            <a:chExt cx="339210" cy="142710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339210" cy="142710"/>
            </a:xfrm>
            <a:custGeom>
              <a:avLst/>
              <a:gdLst/>
              <a:ahLst/>
              <a:cxnLst/>
              <a:rect l="l" t="t" r="r" b="b"/>
              <a:pathLst>
                <a:path w="339210" h="142710">
                  <a:moveTo>
                    <a:pt x="59541" y="0"/>
                  </a:moveTo>
                  <a:lnTo>
                    <a:pt x="279668" y="0"/>
                  </a:lnTo>
                  <a:cubicBezTo>
                    <a:pt x="295460" y="0"/>
                    <a:pt x="310604" y="6273"/>
                    <a:pt x="321770" y="17439"/>
                  </a:cubicBezTo>
                  <a:cubicBezTo>
                    <a:pt x="332936" y="28605"/>
                    <a:pt x="339210" y="43750"/>
                    <a:pt x="339210" y="59541"/>
                  </a:cubicBezTo>
                  <a:lnTo>
                    <a:pt x="339210" y="83169"/>
                  </a:lnTo>
                  <a:cubicBezTo>
                    <a:pt x="339210" y="116053"/>
                    <a:pt x="312552" y="142710"/>
                    <a:pt x="279668" y="142710"/>
                  </a:cubicBezTo>
                  <a:lnTo>
                    <a:pt x="59541" y="142710"/>
                  </a:lnTo>
                  <a:cubicBezTo>
                    <a:pt x="26657" y="142710"/>
                    <a:pt x="0" y="116053"/>
                    <a:pt x="0" y="83169"/>
                  </a:cubicBezTo>
                  <a:lnTo>
                    <a:pt x="0" y="59541"/>
                  </a:lnTo>
                  <a:cubicBezTo>
                    <a:pt x="0" y="26657"/>
                    <a:pt x="26657" y="0"/>
                    <a:pt x="59541" y="0"/>
                  </a:cubicBezTo>
                  <a:close/>
                </a:path>
              </a:pathLst>
            </a:custGeom>
            <a:solidFill>
              <a:srgbClr val="F26122">
                <a:alpha val="52941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0" y="-28575"/>
              <a:ext cx="339210" cy="171285"/>
            </a:xfrm>
            <a:prstGeom prst="rect">
              <a:avLst/>
            </a:prstGeom>
          </p:spPr>
          <p:txBody>
            <a:bodyPr lIns="51286" tIns="51286" rIns="51286" bIns="51286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4302358" y="4894098"/>
            <a:ext cx="853054" cy="503435"/>
            <a:chOff x="0" y="0"/>
            <a:chExt cx="1128076" cy="665741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128077" cy="665741"/>
            </a:xfrm>
            <a:custGeom>
              <a:avLst/>
              <a:gdLst/>
              <a:ahLst/>
              <a:cxnLst/>
              <a:rect l="l" t="t" r="r" b="b"/>
              <a:pathLst>
                <a:path w="1128077" h="665741">
                  <a:moveTo>
                    <a:pt x="0" y="0"/>
                  </a:moveTo>
                  <a:lnTo>
                    <a:pt x="1128077" y="0"/>
                  </a:lnTo>
                  <a:lnTo>
                    <a:pt x="1128077" y="665741"/>
                  </a:lnTo>
                  <a:lnTo>
                    <a:pt x="0" y="665741"/>
                  </a:lnTo>
                  <a:close/>
                </a:path>
              </a:pathLst>
            </a:custGeom>
            <a:solidFill>
              <a:srgbClr val="F26122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0" y="-38100"/>
              <a:ext cx="1128076" cy="70384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3359"/>
                </a:lnSpc>
              </a:pPr>
              <a:r>
                <a:rPr lang="en-US" sz="2399" b="1">
                  <a:solidFill>
                    <a:srgbClr val="00000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4.6%</a:t>
              </a:r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3225699" y="5556112"/>
            <a:ext cx="2031506" cy="503435"/>
            <a:chOff x="0" y="0"/>
            <a:chExt cx="2686460" cy="665741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2686460" cy="665741"/>
            </a:xfrm>
            <a:custGeom>
              <a:avLst/>
              <a:gdLst/>
              <a:ahLst/>
              <a:cxnLst/>
              <a:rect l="l" t="t" r="r" b="b"/>
              <a:pathLst>
                <a:path w="2686460" h="665741">
                  <a:moveTo>
                    <a:pt x="0" y="0"/>
                  </a:moveTo>
                  <a:lnTo>
                    <a:pt x="2686460" y="0"/>
                  </a:lnTo>
                  <a:lnTo>
                    <a:pt x="2686460" y="665741"/>
                  </a:lnTo>
                  <a:lnTo>
                    <a:pt x="0" y="665741"/>
                  </a:lnTo>
                  <a:close/>
                </a:path>
              </a:pathLst>
            </a:custGeom>
            <a:solidFill>
              <a:srgbClr val="F26122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TextBox 76"/>
            <p:cNvSpPr txBox="1"/>
            <p:nvPr/>
          </p:nvSpPr>
          <p:spPr>
            <a:xfrm>
              <a:off x="0" y="-38100"/>
              <a:ext cx="2686460" cy="70384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3359"/>
                </a:lnSpc>
              </a:pPr>
              <a:r>
                <a:rPr lang="en-US" sz="2399" b="1">
                  <a:solidFill>
                    <a:srgbClr val="00000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11,147,000</a:t>
              </a:r>
            </a:p>
          </p:txBody>
        </p:sp>
      </p:grpSp>
      <p:grpSp>
        <p:nvGrpSpPr>
          <p:cNvPr id="78" name="Group 78"/>
          <p:cNvGrpSpPr/>
          <p:nvPr/>
        </p:nvGrpSpPr>
        <p:grpSpPr>
          <a:xfrm>
            <a:off x="749357" y="6381964"/>
            <a:ext cx="4601452" cy="547039"/>
            <a:chOff x="0" y="0"/>
            <a:chExt cx="1200414" cy="142710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1200414" cy="142710"/>
            </a:xfrm>
            <a:custGeom>
              <a:avLst/>
              <a:gdLst/>
              <a:ahLst/>
              <a:cxnLst/>
              <a:rect l="l" t="t" r="r" b="b"/>
              <a:pathLst>
                <a:path w="1200414" h="142710">
                  <a:moveTo>
                    <a:pt x="16825" y="0"/>
                  </a:moveTo>
                  <a:lnTo>
                    <a:pt x="1183589" y="0"/>
                  </a:lnTo>
                  <a:cubicBezTo>
                    <a:pt x="1192881" y="0"/>
                    <a:pt x="1200414" y="7533"/>
                    <a:pt x="1200414" y="16825"/>
                  </a:cubicBezTo>
                  <a:lnTo>
                    <a:pt x="1200414" y="125885"/>
                  </a:lnTo>
                  <a:cubicBezTo>
                    <a:pt x="1200414" y="130347"/>
                    <a:pt x="1198641" y="134627"/>
                    <a:pt x="1195486" y="137782"/>
                  </a:cubicBezTo>
                  <a:cubicBezTo>
                    <a:pt x="1192330" y="140937"/>
                    <a:pt x="1188051" y="142710"/>
                    <a:pt x="1183589" y="142710"/>
                  </a:cubicBezTo>
                  <a:lnTo>
                    <a:pt x="16825" y="142710"/>
                  </a:lnTo>
                  <a:cubicBezTo>
                    <a:pt x="12363" y="142710"/>
                    <a:pt x="8083" y="140937"/>
                    <a:pt x="4928" y="137782"/>
                  </a:cubicBezTo>
                  <a:cubicBezTo>
                    <a:pt x="1773" y="134627"/>
                    <a:pt x="0" y="130347"/>
                    <a:pt x="0" y="125885"/>
                  </a:cubicBezTo>
                  <a:lnTo>
                    <a:pt x="0" y="16825"/>
                  </a:lnTo>
                  <a:cubicBezTo>
                    <a:pt x="0" y="12363"/>
                    <a:pt x="1773" y="8083"/>
                    <a:pt x="4928" y="4928"/>
                  </a:cubicBezTo>
                  <a:cubicBezTo>
                    <a:pt x="8083" y="1773"/>
                    <a:pt x="12363" y="0"/>
                    <a:pt x="16825" y="0"/>
                  </a:cubicBezTo>
                  <a:close/>
                </a:path>
              </a:pathLst>
            </a:custGeom>
            <a:solidFill>
              <a:srgbClr val="06AADC">
                <a:alpha val="91765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0" y="-28575"/>
              <a:ext cx="1200414" cy="171285"/>
            </a:xfrm>
            <a:prstGeom prst="rect">
              <a:avLst/>
            </a:prstGeom>
          </p:spPr>
          <p:txBody>
            <a:bodyPr lIns="51286" tIns="51286" rIns="51286" bIns="51286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grpSp>
        <p:nvGrpSpPr>
          <p:cNvPr id="81" name="Group 81"/>
          <p:cNvGrpSpPr/>
          <p:nvPr/>
        </p:nvGrpSpPr>
        <p:grpSpPr>
          <a:xfrm>
            <a:off x="749357" y="7045560"/>
            <a:ext cx="3258714" cy="547039"/>
            <a:chOff x="0" y="0"/>
            <a:chExt cx="850124" cy="142710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850124" cy="142710"/>
            </a:xfrm>
            <a:custGeom>
              <a:avLst/>
              <a:gdLst/>
              <a:ahLst/>
              <a:cxnLst/>
              <a:rect l="l" t="t" r="r" b="b"/>
              <a:pathLst>
                <a:path w="850124" h="142710">
                  <a:moveTo>
                    <a:pt x="23758" y="0"/>
                  </a:moveTo>
                  <a:lnTo>
                    <a:pt x="826366" y="0"/>
                  </a:lnTo>
                  <a:cubicBezTo>
                    <a:pt x="832667" y="0"/>
                    <a:pt x="838710" y="2503"/>
                    <a:pt x="843166" y="6958"/>
                  </a:cubicBezTo>
                  <a:cubicBezTo>
                    <a:pt x="847621" y="11414"/>
                    <a:pt x="850124" y="17457"/>
                    <a:pt x="850124" y="23758"/>
                  </a:cubicBezTo>
                  <a:lnTo>
                    <a:pt x="850124" y="118952"/>
                  </a:lnTo>
                  <a:cubicBezTo>
                    <a:pt x="850124" y="132073"/>
                    <a:pt x="839487" y="142710"/>
                    <a:pt x="826366" y="142710"/>
                  </a:cubicBezTo>
                  <a:lnTo>
                    <a:pt x="23758" y="142710"/>
                  </a:lnTo>
                  <a:cubicBezTo>
                    <a:pt x="10637" y="142710"/>
                    <a:pt x="0" y="132073"/>
                    <a:pt x="0" y="118952"/>
                  </a:cubicBezTo>
                  <a:lnTo>
                    <a:pt x="0" y="23758"/>
                  </a:lnTo>
                  <a:cubicBezTo>
                    <a:pt x="0" y="10637"/>
                    <a:pt x="10637" y="0"/>
                    <a:pt x="23758" y="0"/>
                  </a:cubicBezTo>
                  <a:close/>
                </a:path>
              </a:pathLst>
            </a:custGeom>
            <a:solidFill>
              <a:srgbClr val="16A0DB">
                <a:alpha val="52941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TextBox 83"/>
            <p:cNvSpPr txBox="1"/>
            <p:nvPr/>
          </p:nvSpPr>
          <p:spPr>
            <a:xfrm>
              <a:off x="0" y="-28575"/>
              <a:ext cx="850124" cy="171285"/>
            </a:xfrm>
            <a:prstGeom prst="rect">
              <a:avLst/>
            </a:prstGeom>
          </p:spPr>
          <p:txBody>
            <a:bodyPr lIns="51286" tIns="51286" rIns="51286" bIns="51286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grpSp>
        <p:nvGrpSpPr>
          <p:cNvPr id="84" name="Group 84"/>
          <p:cNvGrpSpPr/>
          <p:nvPr/>
        </p:nvGrpSpPr>
        <p:grpSpPr>
          <a:xfrm>
            <a:off x="1075519" y="6378916"/>
            <a:ext cx="4005547" cy="641931"/>
            <a:chOff x="0" y="0"/>
            <a:chExt cx="5296927" cy="848888"/>
          </a:xfrm>
        </p:grpSpPr>
        <p:sp>
          <p:nvSpPr>
            <p:cNvPr id="85" name="Freeform 85"/>
            <p:cNvSpPr/>
            <p:nvPr/>
          </p:nvSpPr>
          <p:spPr>
            <a:xfrm>
              <a:off x="0" y="0"/>
              <a:ext cx="5296927" cy="731465"/>
            </a:xfrm>
            <a:custGeom>
              <a:avLst/>
              <a:gdLst/>
              <a:ahLst/>
              <a:cxnLst/>
              <a:rect l="l" t="t" r="r" b="b"/>
              <a:pathLst>
                <a:path w="5296927" h="731465">
                  <a:moveTo>
                    <a:pt x="0" y="0"/>
                  </a:moveTo>
                  <a:lnTo>
                    <a:pt x="5296927" y="0"/>
                  </a:lnTo>
                  <a:lnTo>
                    <a:pt x="5296927" y="731465"/>
                  </a:lnTo>
                  <a:lnTo>
                    <a:pt x="0" y="731465"/>
                  </a:lnTo>
                  <a:close/>
                </a:path>
              </a:pathLst>
            </a:custGeom>
            <a:solidFill>
              <a:srgbClr val="16A0DB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TextBox 86"/>
            <p:cNvSpPr txBox="1"/>
            <p:nvPr/>
          </p:nvSpPr>
          <p:spPr>
            <a:xfrm>
              <a:off x="0" y="79323"/>
              <a:ext cx="5296926" cy="76956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3359"/>
                </a:lnSpc>
              </a:pPr>
              <a:r>
                <a:rPr lang="en-US" sz="2399" b="1" dirty="0">
                  <a:solidFill>
                    <a:srgbClr val="00000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UNITED STATES</a:t>
              </a:r>
            </a:p>
          </p:txBody>
        </p:sp>
      </p:grpSp>
      <p:grpSp>
        <p:nvGrpSpPr>
          <p:cNvPr id="87" name="Group 87"/>
          <p:cNvGrpSpPr/>
          <p:nvPr/>
        </p:nvGrpSpPr>
        <p:grpSpPr>
          <a:xfrm>
            <a:off x="749357" y="7707575"/>
            <a:ext cx="2253924" cy="547039"/>
            <a:chOff x="0" y="0"/>
            <a:chExt cx="587997" cy="142710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587997" cy="142710"/>
            </a:xfrm>
            <a:custGeom>
              <a:avLst/>
              <a:gdLst/>
              <a:ahLst/>
              <a:cxnLst/>
              <a:rect l="l" t="t" r="r" b="b"/>
              <a:pathLst>
                <a:path w="587997" h="142710">
                  <a:moveTo>
                    <a:pt x="34349" y="0"/>
                  </a:moveTo>
                  <a:lnTo>
                    <a:pt x="553649" y="0"/>
                  </a:lnTo>
                  <a:cubicBezTo>
                    <a:pt x="572619" y="0"/>
                    <a:pt x="587997" y="15378"/>
                    <a:pt x="587997" y="34349"/>
                  </a:cubicBezTo>
                  <a:lnTo>
                    <a:pt x="587997" y="108361"/>
                  </a:lnTo>
                  <a:cubicBezTo>
                    <a:pt x="587997" y="117471"/>
                    <a:pt x="584378" y="126208"/>
                    <a:pt x="577937" y="132649"/>
                  </a:cubicBezTo>
                  <a:cubicBezTo>
                    <a:pt x="571495" y="139091"/>
                    <a:pt x="562758" y="142710"/>
                    <a:pt x="553649" y="142710"/>
                  </a:cubicBezTo>
                  <a:lnTo>
                    <a:pt x="34349" y="142710"/>
                  </a:lnTo>
                  <a:cubicBezTo>
                    <a:pt x="15378" y="142710"/>
                    <a:pt x="0" y="127332"/>
                    <a:pt x="0" y="108361"/>
                  </a:cubicBezTo>
                  <a:lnTo>
                    <a:pt x="0" y="34349"/>
                  </a:lnTo>
                  <a:cubicBezTo>
                    <a:pt x="0" y="15378"/>
                    <a:pt x="15378" y="0"/>
                    <a:pt x="34349" y="0"/>
                  </a:cubicBezTo>
                  <a:close/>
                </a:path>
              </a:pathLst>
            </a:custGeom>
            <a:solidFill>
              <a:srgbClr val="16A0DB">
                <a:alpha val="52941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TextBox 89"/>
            <p:cNvSpPr txBox="1"/>
            <p:nvPr/>
          </p:nvSpPr>
          <p:spPr>
            <a:xfrm>
              <a:off x="0" y="-28575"/>
              <a:ext cx="587997" cy="171285"/>
            </a:xfrm>
            <a:prstGeom prst="rect">
              <a:avLst/>
            </a:prstGeom>
          </p:spPr>
          <p:txBody>
            <a:bodyPr lIns="51286" tIns="51286" rIns="51286" bIns="51286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grpSp>
        <p:nvGrpSpPr>
          <p:cNvPr id="90" name="Group 90"/>
          <p:cNvGrpSpPr/>
          <p:nvPr/>
        </p:nvGrpSpPr>
        <p:grpSpPr>
          <a:xfrm>
            <a:off x="887435" y="7067363"/>
            <a:ext cx="3120636" cy="503435"/>
            <a:chOff x="0" y="0"/>
            <a:chExt cx="4126723" cy="665741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4126723" cy="665741"/>
            </a:xfrm>
            <a:custGeom>
              <a:avLst/>
              <a:gdLst/>
              <a:ahLst/>
              <a:cxnLst/>
              <a:rect l="l" t="t" r="r" b="b"/>
              <a:pathLst>
                <a:path w="4126723" h="665741">
                  <a:moveTo>
                    <a:pt x="0" y="0"/>
                  </a:moveTo>
                  <a:lnTo>
                    <a:pt x="4126723" y="0"/>
                  </a:lnTo>
                  <a:lnTo>
                    <a:pt x="4126723" y="665741"/>
                  </a:lnTo>
                  <a:lnTo>
                    <a:pt x="0" y="665741"/>
                  </a:lnTo>
                  <a:close/>
                </a:path>
              </a:pathLst>
            </a:custGeom>
            <a:solidFill>
              <a:srgbClr val="16A0DB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TextBox 92"/>
            <p:cNvSpPr txBox="1"/>
            <p:nvPr/>
          </p:nvSpPr>
          <p:spPr>
            <a:xfrm>
              <a:off x="0" y="-38100"/>
              <a:ext cx="4126723" cy="70384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3359"/>
                </a:lnSpc>
              </a:pPr>
              <a:r>
                <a:rPr lang="en-US" sz="2399" b="1">
                  <a:solidFill>
                    <a:srgbClr val="00000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Unemployment Rate:</a:t>
              </a:r>
            </a:p>
          </p:txBody>
        </p:sp>
      </p:grpSp>
      <p:grpSp>
        <p:nvGrpSpPr>
          <p:cNvPr id="93" name="Group 93"/>
          <p:cNvGrpSpPr/>
          <p:nvPr/>
        </p:nvGrpSpPr>
        <p:grpSpPr>
          <a:xfrm>
            <a:off x="958117" y="7729377"/>
            <a:ext cx="1892823" cy="503435"/>
            <a:chOff x="0" y="0"/>
            <a:chExt cx="2503066" cy="665741"/>
          </a:xfrm>
        </p:grpSpPr>
        <p:sp>
          <p:nvSpPr>
            <p:cNvPr id="94" name="Freeform 94"/>
            <p:cNvSpPr/>
            <p:nvPr/>
          </p:nvSpPr>
          <p:spPr>
            <a:xfrm>
              <a:off x="0" y="0"/>
              <a:ext cx="2503066" cy="665741"/>
            </a:xfrm>
            <a:custGeom>
              <a:avLst/>
              <a:gdLst/>
              <a:ahLst/>
              <a:cxnLst/>
              <a:rect l="l" t="t" r="r" b="b"/>
              <a:pathLst>
                <a:path w="2503066" h="665741">
                  <a:moveTo>
                    <a:pt x="0" y="0"/>
                  </a:moveTo>
                  <a:lnTo>
                    <a:pt x="2503066" y="0"/>
                  </a:lnTo>
                  <a:lnTo>
                    <a:pt x="2503066" y="665741"/>
                  </a:lnTo>
                  <a:lnTo>
                    <a:pt x="0" y="665741"/>
                  </a:lnTo>
                  <a:close/>
                </a:path>
              </a:pathLst>
            </a:custGeom>
            <a:solidFill>
              <a:srgbClr val="16A0DB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TextBox 95"/>
            <p:cNvSpPr txBox="1"/>
            <p:nvPr/>
          </p:nvSpPr>
          <p:spPr>
            <a:xfrm>
              <a:off x="0" y="-38100"/>
              <a:ext cx="2503066" cy="70384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3359"/>
                </a:lnSpc>
              </a:pPr>
              <a:r>
                <a:rPr lang="en-US" sz="2399" b="1">
                  <a:solidFill>
                    <a:srgbClr val="00000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Labor Force:</a:t>
              </a:r>
            </a:p>
          </p:txBody>
        </p:sp>
      </p:grpSp>
      <p:grpSp>
        <p:nvGrpSpPr>
          <p:cNvPr id="96" name="Group 96"/>
          <p:cNvGrpSpPr/>
          <p:nvPr/>
        </p:nvGrpSpPr>
        <p:grpSpPr>
          <a:xfrm>
            <a:off x="3125094" y="7707575"/>
            <a:ext cx="2253924" cy="547039"/>
            <a:chOff x="0" y="0"/>
            <a:chExt cx="587997" cy="142710"/>
          </a:xfrm>
        </p:grpSpPr>
        <p:sp>
          <p:nvSpPr>
            <p:cNvPr id="97" name="Freeform 97"/>
            <p:cNvSpPr/>
            <p:nvPr/>
          </p:nvSpPr>
          <p:spPr>
            <a:xfrm>
              <a:off x="0" y="0"/>
              <a:ext cx="587997" cy="142710"/>
            </a:xfrm>
            <a:custGeom>
              <a:avLst/>
              <a:gdLst/>
              <a:ahLst/>
              <a:cxnLst/>
              <a:rect l="l" t="t" r="r" b="b"/>
              <a:pathLst>
                <a:path w="587997" h="142710">
                  <a:moveTo>
                    <a:pt x="34349" y="0"/>
                  </a:moveTo>
                  <a:lnTo>
                    <a:pt x="553649" y="0"/>
                  </a:lnTo>
                  <a:cubicBezTo>
                    <a:pt x="572619" y="0"/>
                    <a:pt x="587997" y="15378"/>
                    <a:pt x="587997" y="34349"/>
                  </a:cubicBezTo>
                  <a:lnTo>
                    <a:pt x="587997" y="108361"/>
                  </a:lnTo>
                  <a:cubicBezTo>
                    <a:pt x="587997" y="117471"/>
                    <a:pt x="584378" y="126208"/>
                    <a:pt x="577937" y="132649"/>
                  </a:cubicBezTo>
                  <a:cubicBezTo>
                    <a:pt x="571495" y="139091"/>
                    <a:pt x="562758" y="142710"/>
                    <a:pt x="553649" y="142710"/>
                  </a:cubicBezTo>
                  <a:lnTo>
                    <a:pt x="34349" y="142710"/>
                  </a:lnTo>
                  <a:cubicBezTo>
                    <a:pt x="15378" y="142710"/>
                    <a:pt x="0" y="127332"/>
                    <a:pt x="0" y="108361"/>
                  </a:cubicBezTo>
                  <a:lnTo>
                    <a:pt x="0" y="34349"/>
                  </a:lnTo>
                  <a:cubicBezTo>
                    <a:pt x="0" y="15378"/>
                    <a:pt x="15378" y="0"/>
                    <a:pt x="34349" y="0"/>
                  </a:cubicBezTo>
                  <a:close/>
                </a:path>
              </a:pathLst>
            </a:custGeom>
            <a:solidFill>
              <a:srgbClr val="16A0DB">
                <a:alpha val="52941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TextBox 98"/>
            <p:cNvSpPr txBox="1"/>
            <p:nvPr/>
          </p:nvSpPr>
          <p:spPr>
            <a:xfrm>
              <a:off x="0" y="-28575"/>
              <a:ext cx="587997" cy="171285"/>
            </a:xfrm>
            <a:prstGeom prst="rect">
              <a:avLst/>
            </a:prstGeom>
          </p:spPr>
          <p:txBody>
            <a:bodyPr lIns="51286" tIns="51286" rIns="51286" bIns="51286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grpSp>
        <p:nvGrpSpPr>
          <p:cNvPr id="99" name="Group 99"/>
          <p:cNvGrpSpPr/>
          <p:nvPr/>
        </p:nvGrpSpPr>
        <p:grpSpPr>
          <a:xfrm>
            <a:off x="4078753" y="7045560"/>
            <a:ext cx="1300265" cy="547039"/>
            <a:chOff x="0" y="0"/>
            <a:chExt cx="339210" cy="142710"/>
          </a:xfrm>
        </p:grpSpPr>
        <p:sp>
          <p:nvSpPr>
            <p:cNvPr id="100" name="Freeform 100"/>
            <p:cNvSpPr/>
            <p:nvPr/>
          </p:nvSpPr>
          <p:spPr>
            <a:xfrm>
              <a:off x="0" y="0"/>
              <a:ext cx="339210" cy="142710"/>
            </a:xfrm>
            <a:custGeom>
              <a:avLst/>
              <a:gdLst/>
              <a:ahLst/>
              <a:cxnLst/>
              <a:rect l="l" t="t" r="r" b="b"/>
              <a:pathLst>
                <a:path w="339210" h="142710">
                  <a:moveTo>
                    <a:pt x="59541" y="0"/>
                  </a:moveTo>
                  <a:lnTo>
                    <a:pt x="279668" y="0"/>
                  </a:lnTo>
                  <a:cubicBezTo>
                    <a:pt x="295460" y="0"/>
                    <a:pt x="310604" y="6273"/>
                    <a:pt x="321770" y="17439"/>
                  </a:cubicBezTo>
                  <a:cubicBezTo>
                    <a:pt x="332936" y="28605"/>
                    <a:pt x="339210" y="43750"/>
                    <a:pt x="339210" y="59541"/>
                  </a:cubicBezTo>
                  <a:lnTo>
                    <a:pt x="339210" y="83169"/>
                  </a:lnTo>
                  <a:cubicBezTo>
                    <a:pt x="339210" y="116053"/>
                    <a:pt x="312552" y="142710"/>
                    <a:pt x="279668" y="142710"/>
                  </a:cubicBezTo>
                  <a:lnTo>
                    <a:pt x="59541" y="142710"/>
                  </a:lnTo>
                  <a:cubicBezTo>
                    <a:pt x="26657" y="142710"/>
                    <a:pt x="0" y="116053"/>
                    <a:pt x="0" y="83169"/>
                  </a:cubicBezTo>
                  <a:lnTo>
                    <a:pt x="0" y="59541"/>
                  </a:lnTo>
                  <a:cubicBezTo>
                    <a:pt x="0" y="26657"/>
                    <a:pt x="26657" y="0"/>
                    <a:pt x="59541" y="0"/>
                  </a:cubicBezTo>
                  <a:close/>
                </a:path>
              </a:pathLst>
            </a:custGeom>
            <a:solidFill>
              <a:srgbClr val="16A0DB">
                <a:alpha val="52941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TextBox 101"/>
            <p:cNvSpPr txBox="1"/>
            <p:nvPr/>
          </p:nvSpPr>
          <p:spPr>
            <a:xfrm>
              <a:off x="0" y="-28575"/>
              <a:ext cx="339210" cy="171285"/>
            </a:xfrm>
            <a:prstGeom prst="rect">
              <a:avLst/>
            </a:prstGeom>
          </p:spPr>
          <p:txBody>
            <a:bodyPr lIns="51286" tIns="51286" rIns="51286" bIns="51286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grpSp>
        <p:nvGrpSpPr>
          <p:cNvPr id="102" name="Group 102"/>
          <p:cNvGrpSpPr/>
          <p:nvPr/>
        </p:nvGrpSpPr>
        <p:grpSpPr>
          <a:xfrm>
            <a:off x="4302358" y="7067363"/>
            <a:ext cx="853054" cy="503435"/>
            <a:chOff x="0" y="0"/>
            <a:chExt cx="1128076" cy="665741"/>
          </a:xfrm>
        </p:grpSpPr>
        <p:sp>
          <p:nvSpPr>
            <p:cNvPr id="103" name="Freeform 103"/>
            <p:cNvSpPr/>
            <p:nvPr/>
          </p:nvSpPr>
          <p:spPr>
            <a:xfrm>
              <a:off x="0" y="0"/>
              <a:ext cx="1128077" cy="665741"/>
            </a:xfrm>
            <a:custGeom>
              <a:avLst/>
              <a:gdLst/>
              <a:ahLst/>
              <a:cxnLst/>
              <a:rect l="l" t="t" r="r" b="b"/>
              <a:pathLst>
                <a:path w="1128077" h="665741">
                  <a:moveTo>
                    <a:pt x="0" y="0"/>
                  </a:moveTo>
                  <a:lnTo>
                    <a:pt x="1128077" y="0"/>
                  </a:lnTo>
                  <a:lnTo>
                    <a:pt x="1128077" y="665741"/>
                  </a:lnTo>
                  <a:lnTo>
                    <a:pt x="0" y="665741"/>
                  </a:lnTo>
                  <a:close/>
                </a:path>
              </a:pathLst>
            </a:custGeom>
            <a:solidFill>
              <a:srgbClr val="16A0DB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TextBox 104"/>
            <p:cNvSpPr txBox="1"/>
            <p:nvPr/>
          </p:nvSpPr>
          <p:spPr>
            <a:xfrm>
              <a:off x="0" y="-38100"/>
              <a:ext cx="1128076" cy="70384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3359"/>
                </a:lnSpc>
              </a:pPr>
              <a:r>
                <a:rPr lang="en-US" sz="2399" b="1">
                  <a:solidFill>
                    <a:srgbClr val="00000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4.0%</a:t>
              </a:r>
            </a:p>
          </p:txBody>
        </p:sp>
      </p:grpSp>
      <p:grpSp>
        <p:nvGrpSpPr>
          <p:cNvPr id="105" name="Group 105"/>
          <p:cNvGrpSpPr/>
          <p:nvPr/>
        </p:nvGrpSpPr>
        <p:grpSpPr>
          <a:xfrm>
            <a:off x="3225699" y="7729377"/>
            <a:ext cx="2031506" cy="503532"/>
            <a:chOff x="0" y="0"/>
            <a:chExt cx="2686460" cy="665870"/>
          </a:xfrm>
        </p:grpSpPr>
        <p:sp>
          <p:nvSpPr>
            <p:cNvPr id="106" name="Freeform 106"/>
            <p:cNvSpPr/>
            <p:nvPr/>
          </p:nvSpPr>
          <p:spPr>
            <a:xfrm>
              <a:off x="0" y="0"/>
              <a:ext cx="2686460" cy="665870"/>
            </a:xfrm>
            <a:custGeom>
              <a:avLst/>
              <a:gdLst/>
              <a:ahLst/>
              <a:cxnLst/>
              <a:rect l="l" t="t" r="r" b="b"/>
              <a:pathLst>
                <a:path w="2686460" h="665870">
                  <a:moveTo>
                    <a:pt x="0" y="0"/>
                  </a:moveTo>
                  <a:lnTo>
                    <a:pt x="2686460" y="0"/>
                  </a:lnTo>
                  <a:lnTo>
                    <a:pt x="2686460" y="665870"/>
                  </a:lnTo>
                  <a:lnTo>
                    <a:pt x="0" y="665870"/>
                  </a:lnTo>
                  <a:close/>
                </a:path>
              </a:pathLst>
            </a:custGeom>
            <a:solidFill>
              <a:srgbClr val="16A0DB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TextBox 107"/>
            <p:cNvSpPr txBox="1"/>
            <p:nvPr/>
          </p:nvSpPr>
          <p:spPr>
            <a:xfrm>
              <a:off x="0" y="-38100"/>
              <a:ext cx="2686460" cy="70397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3358"/>
                </a:lnSpc>
              </a:pPr>
              <a:r>
                <a:rPr lang="en-US" sz="2399" b="1">
                  <a:solidFill>
                    <a:srgbClr val="00000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169,548,000</a:t>
              </a:r>
            </a:p>
          </p:txBody>
        </p:sp>
      </p:grpSp>
      <p:sp>
        <p:nvSpPr>
          <p:cNvPr id="108" name="TextBox 108"/>
          <p:cNvSpPr txBox="1"/>
          <p:nvPr/>
        </p:nvSpPr>
        <p:spPr>
          <a:xfrm>
            <a:off x="6134550" y="8310125"/>
            <a:ext cx="11275168" cy="197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2"/>
              </a:lnSpc>
              <a:spcBef>
                <a:spcPct val="0"/>
              </a:spcBef>
            </a:pPr>
            <a:r>
              <a:rPr lang="en-US" sz="1201" b="1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PLEASE NOTE: OCTOBER 2025 DATA IS NOT AVAILABLE DUE TO GOVERNMENT SHUTDOWN IN 2025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546529" y="9957945"/>
            <a:ext cx="7714292" cy="266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1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*Central Florida: Orange, Seminole, Osceola, Lake &amp; Sumter Counties</a:t>
            </a:r>
          </a:p>
        </p:txBody>
      </p:sp>
      <p:sp>
        <p:nvSpPr>
          <p:cNvPr id="3" name="Freeform 3"/>
          <p:cNvSpPr/>
          <p:nvPr/>
        </p:nvSpPr>
        <p:spPr>
          <a:xfrm>
            <a:off x="-732008" y="9514736"/>
            <a:ext cx="8814957" cy="384652"/>
          </a:xfrm>
          <a:custGeom>
            <a:avLst/>
            <a:gdLst/>
            <a:ahLst/>
            <a:cxnLst/>
            <a:rect l="l" t="t" r="r" b="b"/>
            <a:pathLst>
              <a:path w="8814957" h="384652">
                <a:moveTo>
                  <a:pt x="0" y="0"/>
                </a:moveTo>
                <a:lnTo>
                  <a:pt x="8814957" y="0"/>
                </a:lnTo>
                <a:lnTo>
                  <a:pt x="8814957" y="384652"/>
                </a:lnTo>
                <a:lnTo>
                  <a:pt x="0" y="3846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730" b="-73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8297753" y="9331064"/>
            <a:ext cx="1692494" cy="751996"/>
            <a:chOff x="0" y="0"/>
            <a:chExt cx="3481918" cy="15470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481959" cy="1547114"/>
            </a:xfrm>
            <a:custGeom>
              <a:avLst/>
              <a:gdLst/>
              <a:ahLst/>
              <a:cxnLst/>
              <a:rect l="l" t="t" r="r" b="b"/>
              <a:pathLst>
                <a:path w="3481959" h="1547114">
                  <a:moveTo>
                    <a:pt x="0" y="0"/>
                  </a:moveTo>
                  <a:lnTo>
                    <a:pt x="3481959" y="0"/>
                  </a:lnTo>
                  <a:lnTo>
                    <a:pt x="3481959" y="1547114"/>
                  </a:lnTo>
                  <a:lnTo>
                    <a:pt x="0" y="15471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 rot="-10800000">
            <a:off x="10152172" y="9514736"/>
            <a:ext cx="8814957" cy="384652"/>
          </a:xfrm>
          <a:custGeom>
            <a:avLst/>
            <a:gdLst/>
            <a:ahLst/>
            <a:cxnLst/>
            <a:rect l="l" t="t" r="r" b="b"/>
            <a:pathLst>
              <a:path w="8814957" h="384652">
                <a:moveTo>
                  <a:pt x="0" y="0"/>
                </a:moveTo>
                <a:lnTo>
                  <a:pt x="8814957" y="0"/>
                </a:lnTo>
                <a:lnTo>
                  <a:pt x="8814957" y="384652"/>
                </a:lnTo>
                <a:lnTo>
                  <a:pt x="0" y="3846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730" b="-73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06428" y="9923289"/>
            <a:ext cx="7502193" cy="319468"/>
            <a:chOff x="0" y="0"/>
            <a:chExt cx="10002924" cy="42595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002924" cy="425958"/>
            </a:xfrm>
            <a:custGeom>
              <a:avLst/>
              <a:gdLst/>
              <a:ahLst/>
              <a:cxnLst/>
              <a:rect l="l" t="t" r="r" b="b"/>
              <a:pathLst>
                <a:path w="10002924" h="425958">
                  <a:moveTo>
                    <a:pt x="0" y="0"/>
                  </a:moveTo>
                  <a:lnTo>
                    <a:pt x="10002924" y="0"/>
                  </a:lnTo>
                  <a:lnTo>
                    <a:pt x="10002924" y="425958"/>
                  </a:lnTo>
                  <a:lnTo>
                    <a:pt x="0" y="425958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0002924" cy="464058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0" lvl="0" indent="0"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Source: Florida Commerce; Florida Scorecard</a:t>
              </a:r>
            </a:p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350" y="2360865"/>
            <a:ext cx="9378118" cy="6301858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4431987" y="7856267"/>
            <a:ext cx="1260105" cy="250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30"/>
              </a:lnSpc>
            </a:pPr>
            <a:r>
              <a:rPr lang="en-US" sz="1608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OSCEOLA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785867" y="7856267"/>
            <a:ext cx="1260105" cy="250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30"/>
              </a:lnSpc>
            </a:pPr>
            <a:r>
              <a:rPr lang="en-US" sz="1608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LAKE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962181" y="7856267"/>
            <a:ext cx="1260105" cy="250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30"/>
              </a:lnSpc>
            </a:pPr>
            <a:r>
              <a:rPr lang="en-US" sz="1608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ORANGE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24115" y="7856267"/>
            <a:ext cx="1260105" cy="250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30"/>
              </a:lnSpc>
            </a:pPr>
            <a:r>
              <a:rPr lang="en-US" sz="1608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SUMTER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93762" y="7856267"/>
            <a:ext cx="1260105" cy="250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30"/>
              </a:lnSpc>
            </a:pPr>
            <a:r>
              <a:rPr lang="en-US" sz="1608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SEMINOLE</a:t>
            </a: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3950" y="2288300"/>
            <a:ext cx="9649099" cy="6383581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0" y="399232"/>
            <a:ext cx="18260821" cy="304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1"/>
              </a:lnSpc>
              <a:spcBef>
                <a:spcPct val="0"/>
              </a:spcBef>
            </a:pPr>
            <a:r>
              <a:rPr lang="en-US" sz="2026" b="1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APRIL 2026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155339" y="7856267"/>
            <a:ext cx="1260105" cy="250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30"/>
              </a:lnSpc>
            </a:pPr>
            <a:r>
              <a:rPr lang="en-US" sz="1608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OSCEOLA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509219" y="7856267"/>
            <a:ext cx="1260105" cy="250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30"/>
              </a:lnSpc>
            </a:pPr>
            <a:r>
              <a:rPr lang="en-US" sz="1608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LAKE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685533" y="7856267"/>
            <a:ext cx="1260105" cy="250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30"/>
              </a:lnSpc>
            </a:pPr>
            <a:r>
              <a:rPr lang="en-US" sz="1608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ORANGE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947467" y="7856267"/>
            <a:ext cx="1260105" cy="250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30"/>
              </a:lnSpc>
            </a:pPr>
            <a:r>
              <a:rPr lang="en-US" sz="1608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SUMTER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217114" y="7856267"/>
            <a:ext cx="1260105" cy="250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30"/>
              </a:lnSpc>
            </a:pPr>
            <a:r>
              <a:rPr lang="en-US" sz="1608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SEMINOLE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-13292" y="546705"/>
            <a:ext cx="18287404" cy="1187218"/>
            <a:chOff x="0" y="0"/>
            <a:chExt cx="24383206" cy="158295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4383206" cy="1582957"/>
            </a:xfrm>
            <a:custGeom>
              <a:avLst/>
              <a:gdLst/>
              <a:ahLst/>
              <a:cxnLst/>
              <a:rect l="l" t="t" r="r" b="b"/>
              <a:pathLst>
                <a:path w="24383206" h="1582957">
                  <a:moveTo>
                    <a:pt x="0" y="0"/>
                  </a:moveTo>
                  <a:lnTo>
                    <a:pt x="24383206" y="0"/>
                  </a:lnTo>
                  <a:lnTo>
                    <a:pt x="24383206" y="1582957"/>
                  </a:lnTo>
                  <a:lnTo>
                    <a:pt x="0" y="1582957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0"/>
              <a:ext cx="24383206" cy="158295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6720"/>
                </a:lnSpc>
              </a:pPr>
              <a:r>
                <a:rPr lang="en-US" sz="5601" b="1">
                  <a:solidFill>
                    <a:srgbClr val="000000"/>
                  </a:solidFill>
                  <a:latin typeface="Proxima Nova Heavy"/>
                  <a:ea typeface="Proxima Nova Heavy"/>
                  <a:cs typeface="Proxima Nova Heavy"/>
                  <a:sym typeface="Proxima Nova Heavy"/>
                </a:rPr>
                <a:t>COUNTY BY COUNTY ECONOMIC SNAPSHOT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20537" y="2293443"/>
            <a:ext cx="7553745" cy="523417"/>
            <a:chOff x="0" y="0"/>
            <a:chExt cx="10071659" cy="697889"/>
          </a:xfrm>
        </p:grpSpPr>
        <p:grpSp>
          <p:nvGrpSpPr>
            <p:cNvPr id="27" name="Group 27"/>
            <p:cNvGrpSpPr/>
            <p:nvPr/>
          </p:nvGrpSpPr>
          <p:grpSpPr>
            <a:xfrm rot="-10800000">
              <a:off x="0" y="0"/>
              <a:ext cx="10071659" cy="697889"/>
              <a:chOff x="0" y="0"/>
              <a:chExt cx="1986895" cy="137677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1986895" cy="137677"/>
              </a:xfrm>
              <a:custGeom>
                <a:avLst/>
                <a:gdLst/>
                <a:ahLst/>
                <a:cxnLst/>
                <a:rect l="l" t="t" r="r" b="b"/>
                <a:pathLst>
                  <a:path w="1986895" h="137677">
                    <a:moveTo>
                      <a:pt x="18448" y="0"/>
                    </a:moveTo>
                    <a:lnTo>
                      <a:pt x="1968446" y="0"/>
                    </a:lnTo>
                    <a:cubicBezTo>
                      <a:pt x="1978635" y="0"/>
                      <a:pt x="1986895" y="8260"/>
                      <a:pt x="1986895" y="18448"/>
                    </a:cubicBezTo>
                    <a:lnTo>
                      <a:pt x="1986895" y="119228"/>
                    </a:lnTo>
                    <a:cubicBezTo>
                      <a:pt x="1986895" y="124121"/>
                      <a:pt x="1984951" y="128813"/>
                      <a:pt x="1981491" y="132273"/>
                    </a:cubicBezTo>
                    <a:cubicBezTo>
                      <a:pt x="1978032" y="135733"/>
                      <a:pt x="1973339" y="137677"/>
                      <a:pt x="1968446" y="137677"/>
                    </a:cubicBezTo>
                    <a:lnTo>
                      <a:pt x="18448" y="137677"/>
                    </a:lnTo>
                    <a:cubicBezTo>
                      <a:pt x="8260" y="137677"/>
                      <a:pt x="0" y="129417"/>
                      <a:pt x="0" y="119228"/>
                    </a:cubicBezTo>
                    <a:lnTo>
                      <a:pt x="0" y="18448"/>
                    </a:lnTo>
                    <a:cubicBezTo>
                      <a:pt x="0" y="13556"/>
                      <a:pt x="1944" y="8863"/>
                      <a:pt x="5403" y="5403"/>
                    </a:cubicBezTo>
                    <a:cubicBezTo>
                      <a:pt x="8863" y="1944"/>
                      <a:pt x="13556" y="0"/>
                      <a:pt x="18448" y="0"/>
                    </a:cubicBezTo>
                    <a:close/>
                  </a:path>
                </a:pathLst>
              </a:custGeom>
              <a:solidFill>
                <a:srgbClr val="2DB292">
                  <a:alpha val="52941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28575"/>
                <a:ext cx="1986895" cy="166252"/>
              </a:xfrm>
              <a:prstGeom prst="rect">
                <a:avLst/>
              </a:prstGeom>
            </p:spPr>
            <p:txBody>
              <a:bodyPr lIns="50866" tIns="50866" rIns="50866" bIns="50866" rtlCol="0" anchor="ctr"/>
              <a:lstStyle/>
              <a:p>
                <a:pPr algn="ctr">
                  <a:lnSpc>
                    <a:spcPts val="2153"/>
                  </a:lnSpc>
                </a:pPr>
                <a:endParaRPr/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5442" y="10625"/>
              <a:ext cx="10060775" cy="676639"/>
              <a:chOff x="0" y="0"/>
              <a:chExt cx="10060775" cy="676639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10060776" cy="676639"/>
              </a:xfrm>
              <a:custGeom>
                <a:avLst/>
                <a:gdLst/>
                <a:ahLst/>
                <a:cxnLst/>
                <a:rect l="l" t="t" r="r" b="b"/>
                <a:pathLst>
                  <a:path w="10060776" h="676639">
                    <a:moveTo>
                      <a:pt x="0" y="0"/>
                    </a:moveTo>
                    <a:lnTo>
                      <a:pt x="10060776" y="0"/>
                    </a:lnTo>
                    <a:lnTo>
                      <a:pt x="10060776" y="676639"/>
                    </a:lnTo>
                    <a:lnTo>
                      <a:pt x="0" y="676639"/>
                    </a:lnTo>
                    <a:close/>
                  </a:path>
                </a:pathLst>
              </a:custGeom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0" y="9525"/>
                <a:ext cx="10060775" cy="667114"/>
              </a:xfrm>
              <a:prstGeom prst="rect">
                <a:avLst/>
              </a:prstGeom>
            </p:spPr>
            <p:txBody>
              <a:bodyPr lIns="0" tIns="0" rIns="0" bIns="0" rtlCol="0" anchor="t"/>
              <a:lstStyle/>
              <a:p>
                <a:pPr algn="ctr">
                  <a:lnSpc>
                    <a:spcPts val="2879"/>
                  </a:lnSpc>
                </a:pPr>
                <a:r>
                  <a:rPr lang="en-US" sz="2400" b="1">
                    <a:solidFill>
                      <a:srgbClr val="000000"/>
                    </a:solidFill>
                    <a:latin typeface="Proxima Nova Bold"/>
                    <a:ea typeface="Proxima Nova Bold"/>
                    <a:cs typeface="Proxima Nova Bold"/>
                    <a:sym typeface="Proxima Nova Bold"/>
                  </a:rPr>
                  <a:t>UNEMPLOYMENT RATE BY COUNTY</a:t>
                </a:r>
              </a:p>
            </p:txBody>
          </p:sp>
        </p:grpSp>
      </p:grpSp>
      <p:grpSp>
        <p:nvGrpSpPr>
          <p:cNvPr id="33" name="Group 33"/>
          <p:cNvGrpSpPr/>
          <p:nvPr/>
        </p:nvGrpSpPr>
        <p:grpSpPr>
          <a:xfrm>
            <a:off x="9571628" y="2296576"/>
            <a:ext cx="7553745" cy="523417"/>
            <a:chOff x="0" y="0"/>
            <a:chExt cx="10071659" cy="697889"/>
          </a:xfrm>
        </p:grpSpPr>
        <p:grpSp>
          <p:nvGrpSpPr>
            <p:cNvPr id="34" name="Group 34"/>
            <p:cNvGrpSpPr/>
            <p:nvPr/>
          </p:nvGrpSpPr>
          <p:grpSpPr>
            <a:xfrm rot="-10800000">
              <a:off x="0" y="0"/>
              <a:ext cx="10071659" cy="697889"/>
              <a:chOff x="0" y="0"/>
              <a:chExt cx="1986895" cy="137677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1986895" cy="137677"/>
              </a:xfrm>
              <a:custGeom>
                <a:avLst/>
                <a:gdLst/>
                <a:ahLst/>
                <a:cxnLst/>
                <a:rect l="l" t="t" r="r" b="b"/>
                <a:pathLst>
                  <a:path w="1986895" h="137677">
                    <a:moveTo>
                      <a:pt x="18448" y="0"/>
                    </a:moveTo>
                    <a:lnTo>
                      <a:pt x="1968446" y="0"/>
                    </a:lnTo>
                    <a:cubicBezTo>
                      <a:pt x="1978635" y="0"/>
                      <a:pt x="1986895" y="8260"/>
                      <a:pt x="1986895" y="18448"/>
                    </a:cubicBezTo>
                    <a:lnTo>
                      <a:pt x="1986895" y="119228"/>
                    </a:lnTo>
                    <a:cubicBezTo>
                      <a:pt x="1986895" y="124121"/>
                      <a:pt x="1984951" y="128813"/>
                      <a:pt x="1981491" y="132273"/>
                    </a:cubicBezTo>
                    <a:cubicBezTo>
                      <a:pt x="1978032" y="135733"/>
                      <a:pt x="1973339" y="137677"/>
                      <a:pt x="1968446" y="137677"/>
                    </a:cubicBezTo>
                    <a:lnTo>
                      <a:pt x="18448" y="137677"/>
                    </a:lnTo>
                    <a:cubicBezTo>
                      <a:pt x="8260" y="137677"/>
                      <a:pt x="0" y="129417"/>
                      <a:pt x="0" y="119228"/>
                    </a:cubicBezTo>
                    <a:lnTo>
                      <a:pt x="0" y="18448"/>
                    </a:lnTo>
                    <a:cubicBezTo>
                      <a:pt x="0" y="13556"/>
                      <a:pt x="1944" y="8863"/>
                      <a:pt x="5403" y="5403"/>
                    </a:cubicBezTo>
                    <a:cubicBezTo>
                      <a:pt x="8863" y="1944"/>
                      <a:pt x="13556" y="0"/>
                      <a:pt x="18448" y="0"/>
                    </a:cubicBezTo>
                    <a:close/>
                  </a:path>
                </a:pathLst>
              </a:custGeom>
              <a:solidFill>
                <a:srgbClr val="16A0DB">
                  <a:alpha val="52941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0" y="-28575"/>
                <a:ext cx="1986895" cy="166252"/>
              </a:xfrm>
              <a:prstGeom prst="rect">
                <a:avLst/>
              </a:prstGeom>
            </p:spPr>
            <p:txBody>
              <a:bodyPr lIns="50866" tIns="50866" rIns="50866" bIns="50866" rtlCol="0" anchor="ctr"/>
              <a:lstStyle/>
              <a:p>
                <a:pPr algn="ctr">
                  <a:lnSpc>
                    <a:spcPts val="2153"/>
                  </a:lnSpc>
                </a:pPr>
                <a:endParaRPr/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5442" y="10625"/>
              <a:ext cx="10060775" cy="676639"/>
              <a:chOff x="0" y="0"/>
              <a:chExt cx="10060775" cy="676639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10060776" cy="676639"/>
              </a:xfrm>
              <a:custGeom>
                <a:avLst/>
                <a:gdLst/>
                <a:ahLst/>
                <a:cxnLst/>
                <a:rect l="l" t="t" r="r" b="b"/>
                <a:pathLst>
                  <a:path w="10060776" h="676639">
                    <a:moveTo>
                      <a:pt x="0" y="0"/>
                    </a:moveTo>
                    <a:lnTo>
                      <a:pt x="10060776" y="0"/>
                    </a:lnTo>
                    <a:lnTo>
                      <a:pt x="10060776" y="676639"/>
                    </a:lnTo>
                    <a:lnTo>
                      <a:pt x="0" y="676639"/>
                    </a:lnTo>
                    <a:close/>
                  </a:path>
                </a:pathLst>
              </a:custGeom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0" y="9525"/>
                <a:ext cx="10060775" cy="667114"/>
              </a:xfrm>
              <a:prstGeom prst="rect">
                <a:avLst/>
              </a:prstGeom>
            </p:spPr>
            <p:txBody>
              <a:bodyPr lIns="0" tIns="0" rIns="0" bIns="0" rtlCol="0" anchor="t"/>
              <a:lstStyle/>
              <a:p>
                <a:pPr algn="ctr">
                  <a:lnSpc>
                    <a:spcPts val="2879"/>
                  </a:lnSpc>
                </a:pPr>
                <a:r>
                  <a:rPr lang="en-US" sz="2400" b="1">
                    <a:solidFill>
                      <a:srgbClr val="000000"/>
                    </a:solidFill>
                    <a:latin typeface="Proxima Nova Bold"/>
                    <a:ea typeface="Proxima Nova Bold"/>
                    <a:cs typeface="Proxima Nova Bold"/>
                    <a:sym typeface="Proxima Nova Bold"/>
                  </a:rPr>
                  <a:t>JOB GROWTH RATE BY COUNTY YOY</a:t>
                </a:r>
              </a:p>
            </p:txBody>
          </p:sp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46705"/>
            <a:ext cx="18287404" cy="1187218"/>
            <a:chOff x="0" y="0"/>
            <a:chExt cx="24383206" cy="15829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3206" cy="1582957"/>
            </a:xfrm>
            <a:custGeom>
              <a:avLst/>
              <a:gdLst/>
              <a:ahLst/>
              <a:cxnLst/>
              <a:rect l="l" t="t" r="r" b="b"/>
              <a:pathLst>
                <a:path w="24383206" h="1582957">
                  <a:moveTo>
                    <a:pt x="0" y="0"/>
                  </a:moveTo>
                  <a:lnTo>
                    <a:pt x="24383206" y="0"/>
                  </a:lnTo>
                  <a:lnTo>
                    <a:pt x="24383206" y="1582957"/>
                  </a:lnTo>
                  <a:lnTo>
                    <a:pt x="0" y="1582957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24383206" cy="158295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6720"/>
                </a:lnSpc>
              </a:pPr>
              <a:r>
                <a:rPr lang="en-US" sz="5601" b="1">
                  <a:solidFill>
                    <a:srgbClr val="000000"/>
                  </a:solidFill>
                  <a:latin typeface="Proxima Nova Heavy"/>
                  <a:ea typeface="Proxima Nova Heavy"/>
                  <a:cs typeface="Proxima Nova Heavy"/>
                  <a:sym typeface="Proxima Nova Heavy"/>
                </a:rPr>
                <a:t>CONSIDERATIONS TO ENTERING WORKFORCE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546529" y="9957945"/>
            <a:ext cx="7714292" cy="266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1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*Central Florida: Orange, Seminole, Osceola, Lake &amp; Sumter Counties</a:t>
            </a:r>
          </a:p>
        </p:txBody>
      </p:sp>
      <p:sp>
        <p:nvSpPr>
          <p:cNvPr id="6" name="Freeform 6"/>
          <p:cNvSpPr/>
          <p:nvPr/>
        </p:nvSpPr>
        <p:spPr>
          <a:xfrm>
            <a:off x="-732008" y="9514736"/>
            <a:ext cx="8814957" cy="384652"/>
          </a:xfrm>
          <a:custGeom>
            <a:avLst/>
            <a:gdLst/>
            <a:ahLst/>
            <a:cxnLst/>
            <a:rect l="l" t="t" r="r" b="b"/>
            <a:pathLst>
              <a:path w="8814957" h="384652">
                <a:moveTo>
                  <a:pt x="0" y="0"/>
                </a:moveTo>
                <a:lnTo>
                  <a:pt x="8814957" y="0"/>
                </a:lnTo>
                <a:lnTo>
                  <a:pt x="8814957" y="384652"/>
                </a:lnTo>
                <a:lnTo>
                  <a:pt x="0" y="3846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730" b="-73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8297753" y="9331064"/>
            <a:ext cx="1692494" cy="751996"/>
            <a:chOff x="0" y="0"/>
            <a:chExt cx="3481918" cy="15470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481959" cy="1547114"/>
            </a:xfrm>
            <a:custGeom>
              <a:avLst/>
              <a:gdLst/>
              <a:ahLst/>
              <a:cxnLst/>
              <a:rect l="l" t="t" r="r" b="b"/>
              <a:pathLst>
                <a:path w="3481959" h="1547114">
                  <a:moveTo>
                    <a:pt x="0" y="0"/>
                  </a:moveTo>
                  <a:lnTo>
                    <a:pt x="3481959" y="0"/>
                  </a:lnTo>
                  <a:lnTo>
                    <a:pt x="3481959" y="1547114"/>
                  </a:lnTo>
                  <a:lnTo>
                    <a:pt x="0" y="15471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/>
          <p:cNvSpPr/>
          <p:nvPr/>
        </p:nvSpPr>
        <p:spPr>
          <a:xfrm rot="-10800000">
            <a:off x="10152172" y="9514736"/>
            <a:ext cx="8814957" cy="384652"/>
          </a:xfrm>
          <a:custGeom>
            <a:avLst/>
            <a:gdLst/>
            <a:ahLst/>
            <a:cxnLst/>
            <a:rect l="l" t="t" r="r" b="b"/>
            <a:pathLst>
              <a:path w="8814957" h="384652">
                <a:moveTo>
                  <a:pt x="0" y="0"/>
                </a:moveTo>
                <a:lnTo>
                  <a:pt x="8814957" y="0"/>
                </a:lnTo>
                <a:lnTo>
                  <a:pt x="8814957" y="384652"/>
                </a:lnTo>
                <a:lnTo>
                  <a:pt x="0" y="3846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730" b="-73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228338" y="9899388"/>
            <a:ext cx="7854611" cy="319543"/>
            <a:chOff x="0" y="0"/>
            <a:chExt cx="10472815" cy="42605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472815" cy="426057"/>
            </a:xfrm>
            <a:custGeom>
              <a:avLst/>
              <a:gdLst/>
              <a:ahLst/>
              <a:cxnLst/>
              <a:rect l="l" t="t" r="r" b="b"/>
              <a:pathLst>
                <a:path w="10472815" h="426057">
                  <a:moveTo>
                    <a:pt x="0" y="0"/>
                  </a:moveTo>
                  <a:lnTo>
                    <a:pt x="10472815" y="0"/>
                  </a:lnTo>
                  <a:lnTo>
                    <a:pt x="10472815" y="426057"/>
                  </a:lnTo>
                  <a:lnTo>
                    <a:pt x="0" y="426057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0472815" cy="46415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0" lvl="0" indent="0"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Source: U.S. Department of Labor. Bureau of Labor Statistics, Zillow, Economic Policy Institute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913205" y="1819751"/>
            <a:ext cx="2507456" cy="6941112"/>
            <a:chOff x="0" y="0"/>
            <a:chExt cx="3343275" cy="9254817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3343275" cy="4637740"/>
              <a:chOff x="0" y="0"/>
              <a:chExt cx="660400" cy="916097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660400" cy="916097"/>
              </a:xfrm>
              <a:custGeom>
                <a:avLst/>
                <a:gdLst/>
                <a:ahLst/>
                <a:cxnLst/>
                <a:rect l="l" t="t" r="r" b="b"/>
                <a:pathLst>
                  <a:path w="660400" h="916097">
                    <a:moveTo>
                      <a:pt x="220252" y="19070"/>
                    </a:moveTo>
                    <a:cubicBezTo>
                      <a:pt x="254000" y="7556"/>
                      <a:pt x="292600" y="0"/>
                      <a:pt x="330378" y="0"/>
                    </a:cubicBezTo>
                    <a:cubicBezTo>
                      <a:pt x="368157" y="0"/>
                      <a:pt x="404509" y="6476"/>
                      <a:pt x="438009" y="17990"/>
                    </a:cubicBezTo>
                    <a:cubicBezTo>
                      <a:pt x="438723" y="18350"/>
                      <a:pt x="439435" y="18350"/>
                      <a:pt x="440148" y="18710"/>
                    </a:cubicBezTo>
                    <a:cubicBezTo>
                      <a:pt x="565955" y="64765"/>
                      <a:pt x="658618" y="186379"/>
                      <a:pt x="660400" y="330797"/>
                    </a:cubicBezTo>
                    <a:lnTo>
                      <a:pt x="660400" y="916097"/>
                    </a:lnTo>
                    <a:lnTo>
                      <a:pt x="0" y="916097"/>
                    </a:lnTo>
                    <a:lnTo>
                      <a:pt x="0" y="331231"/>
                    </a:lnTo>
                    <a:cubicBezTo>
                      <a:pt x="1782" y="185660"/>
                      <a:pt x="93019" y="64045"/>
                      <a:pt x="220252" y="19070"/>
                    </a:cubicBezTo>
                    <a:close/>
                  </a:path>
                </a:pathLst>
              </a:custGeom>
              <a:solidFill>
                <a:srgbClr val="41B56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88900"/>
                <a:ext cx="660400" cy="82719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79"/>
                  </a:lnSpc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 rot="-10800000">
              <a:off x="0" y="4617076"/>
              <a:ext cx="3343275" cy="4637740"/>
              <a:chOff x="0" y="0"/>
              <a:chExt cx="660400" cy="916097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660400" cy="916097"/>
              </a:xfrm>
              <a:custGeom>
                <a:avLst/>
                <a:gdLst/>
                <a:ahLst/>
                <a:cxnLst/>
                <a:rect l="l" t="t" r="r" b="b"/>
                <a:pathLst>
                  <a:path w="660400" h="916097">
                    <a:moveTo>
                      <a:pt x="220252" y="19070"/>
                    </a:moveTo>
                    <a:cubicBezTo>
                      <a:pt x="254000" y="7556"/>
                      <a:pt x="292600" y="0"/>
                      <a:pt x="330378" y="0"/>
                    </a:cubicBezTo>
                    <a:cubicBezTo>
                      <a:pt x="368157" y="0"/>
                      <a:pt x="404509" y="6476"/>
                      <a:pt x="438009" y="17990"/>
                    </a:cubicBezTo>
                    <a:cubicBezTo>
                      <a:pt x="438723" y="18350"/>
                      <a:pt x="439435" y="18350"/>
                      <a:pt x="440148" y="18710"/>
                    </a:cubicBezTo>
                    <a:cubicBezTo>
                      <a:pt x="565955" y="64765"/>
                      <a:pt x="658618" y="186379"/>
                      <a:pt x="660400" y="330797"/>
                    </a:cubicBezTo>
                    <a:lnTo>
                      <a:pt x="660400" y="916097"/>
                    </a:lnTo>
                    <a:lnTo>
                      <a:pt x="0" y="916097"/>
                    </a:lnTo>
                    <a:lnTo>
                      <a:pt x="0" y="331231"/>
                    </a:lnTo>
                    <a:cubicBezTo>
                      <a:pt x="1782" y="185660"/>
                      <a:pt x="93019" y="64045"/>
                      <a:pt x="220252" y="19070"/>
                    </a:cubicBezTo>
                    <a:close/>
                  </a:path>
                </a:pathLst>
              </a:custGeom>
              <a:solidFill>
                <a:srgbClr val="41B56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88900"/>
                <a:ext cx="660400" cy="82719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79"/>
                  </a:lnSpc>
                </a:pPr>
                <a:endParaRPr/>
              </a:p>
            </p:txBody>
          </p:sp>
        </p:grpSp>
      </p:grpSp>
      <p:grpSp>
        <p:nvGrpSpPr>
          <p:cNvPr id="20" name="Group 20"/>
          <p:cNvGrpSpPr/>
          <p:nvPr/>
        </p:nvGrpSpPr>
        <p:grpSpPr>
          <a:xfrm>
            <a:off x="9763920" y="1824513"/>
            <a:ext cx="2507456" cy="6936350"/>
            <a:chOff x="0" y="0"/>
            <a:chExt cx="3343275" cy="9248467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0"/>
              <a:ext cx="3343275" cy="4637740"/>
              <a:chOff x="0" y="0"/>
              <a:chExt cx="660400" cy="916097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660400" cy="916097"/>
              </a:xfrm>
              <a:custGeom>
                <a:avLst/>
                <a:gdLst/>
                <a:ahLst/>
                <a:cxnLst/>
                <a:rect l="l" t="t" r="r" b="b"/>
                <a:pathLst>
                  <a:path w="660400" h="916097">
                    <a:moveTo>
                      <a:pt x="220252" y="19070"/>
                    </a:moveTo>
                    <a:cubicBezTo>
                      <a:pt x="254000" y="7556"/>
                      <a:pt x="292600" y="0"/>
                      <a:pt x="330378" y="0"/>
                    </a:cubicBezTo>
                    <a:cubicBezTo>
                      <a:pt x="368157" y="0"/>
                      <a:pt x="404509" y="6476"/>
                      <a:pt x="438009" y="17990"/>
                    </a:cubicBezTo>
                    <a:cubicBezTo>
                      <a:pt x="438723" y="18350"/>
                      <a:pt x="439435" y="18350"/>
                      <a:pt x="440148" y="18710"/>
                    </a:cubicBezTo>
                    <a:cubicBezTo>
                      <a:pt x="565955" y="64765"/>
                      <a:pt x="658618" y="186379"/>
                      <a:pt x="660400" y="330797"/>
                    </a:cubicBezTo>
                    <a:lnTo>
                      <a:pt x="660400" y="916097"/>
                    </a:lnTo>
                    <a:lnTo>
                      <a:pt x="0" y="916097"/>
                    </a:lnTo>
                    <a:lnTo>
                      <a:pt x="0" y="331231"/>
                    </a:lnTo>
                    <a:cubicBezTo>
                      <a:pt x="1782" y="185660"/>
                      <a:pt x="93019" y="64045"/>
                      <a:pt x="220252" y="19070"/>
                    </a:cubicBezTo>
                    <a:close/>
                  </a:path>
                </a:pathLst>
              </a:custGeom>
              <a:solidFill>
                <a:srgbClr val="1AAEB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0" y="88900"/>
                <a:ext cx="660400" cy="82719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79"/>
                  </a:lnSpc>
                </a:pPr>
                <a:endParaRPr/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 rot="-10800000">
              <a:off x="0" y="4610726"/>
              <a:ext cx="3343275" cy="4637740"/>
              <a:chOff x="0" y="0"/>
              <a:chExt cx="660400" cy="916097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660400" cy="916097"/>
              </a:xfrm>
              <a:custGeom>
                <a:avLst/>
                <a:gdLst/>
                <a:ahLst/>
                <a:cxnLst/>
                <a:rect l="l" t="t" r="r" b="b"/>
                <a:pathLst>
                  <a:path w="660400" h="916097">
                    <a:moveTo>
                      <a:pt x="220252" y="19070"/>
                    </a:moveTo>
                    <a:cubicBezTo>
                      <a:pt x="254000" y="7556"/>
                      <a:pt x="292600" y="0"/>
                      <a:pt x="330378" y="0"/>
                    </a:cubicBezTo>
                    <a:cubicBezTo>
                      <a:pt x="368157" y="0"/>
                      <a:pt x="404509" y="6476"/>
                      <a:pt x="438009" y="17990"/>
                    </a:cubicBezTo>
                    <a:cubicBezTo>
                      <a:pt x="438723" y="18350"/>
                      <a:pt x="439435" y="18350"/>
                      <a:pt x="440148" y="18710"/>
                    </a:cubicBezTo>
                    <a:cubicBezTo>
                      <a:pt x="565955" y="64765"/>
                      <a:pt x="658618" y="186379"/>
                      <a:pt x="660400" y="330797"/>
                    </a:cubicBezTo>
                    <a:lnTo>
                      <a:pt x="660400" y="916097"/>
                    </a:lnTo>
                    <a:lnTo>
                      <a:pt x="0" y="916097"/>
                    </a:lnTo>
                    <a:lnTo>
                      <a:pt x="0" y="331231"/>
                    </a:lnTo>
                    <a:cubicBezTo>
                      <a:pt x="1782" y="185660"/>
                      <a:pt x="93019" y="64045"/>
                      <a:pt x="220252" y="19070"/>
                    </a:cubicBezTo>
                    <a:close/>
                  </a:path>
                </a:pathLst>
              </a:custGeom>
              <a:solidFill>
                <a:srgbClr val="1AAEB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0" y="88900"/>
                <a:ext cx="660400" cy="82719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79"/>
                  </a:lnSpc>
                </a:pPr>
                <a:endParaRPr/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13816644" y="1824513"/>
            <a:ext cx="2507456" cy="6936350"/>
            <a:chOff x="0" y="0"/>
            <a:chExt cx="3343275" cy="9248467"/>
          </a:xfrm>
        </p:grpSpPr>
        <p:grpSp>
          <p:nvGrpSpPr>
            <p:cNvPr id="28" name="Group 28"/>
            <p:cNvGrpSpPr/>
            <p:nvPr/>
          </p:nvGrpSpPr>
          <p:grpSpPr>
            <a:xfrm>
              <a:off x="0" y="0"/>
              <a:ext cx="3343275" cy="4637740"/>
              <a:chOff x="0" y="0"/>
              <a:chExt cx="660400" cy="916097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660400" cy="916097"/>
              </a:xfrm>
              <a:custGeom>
                <a:avLst/>
                <a:gdLst/>
                <a:ahLst/>
                <a:cxnLst/>
                <a:rect l="l" t="t" r="r" b="b"/>
                <a:pathLst>
                  <a:path w="660400" h="916097">
                    <a:moveTo>
                      <a:pt x="220252" y="19070"/>
                    </a:moveTo>
                    <a:cubicBezTo>
                      <a:pt x="254000" y="7556"/>
                      <a:pt x="292600" y="0"/>
                      <a:pt x="330378" y="0"/>
                    </a:cubicBezTo>
                    <a:cubicBezTo>
                      <a:pt x="368157" y="0"/>
                      <a:pt x="404509" y="6476"/>
                      <a:pt x="438009" y="17990"/>
                    </a:cubicBezTo>
                    <a:cubicBezTo>
                      <a:pt x="438723" y="18350"/>
                      <a:pt x="439435" y="18350"/>
                      <a:pt x="440148" y="18710"/>
                    </a:cubicBezTo>
                    <a:cubicBezTo>
                      <a:pt x="565955" y="64765"/>
                      <a:pt x="658618" y="186379"/>
                      <a:pt x="660400" y="330797"/>
                    </a:cubicBezTo>
                    <a:lnTo>
                      <a:pt x="660400" y="916097"/>
                    </a:lnTo>
                    <a:lnTo>
                      <a:pt x="0" y="916097"/>
                    </a:lnTo>
                    <a:lnTo>
                      <a:pt x="0" y="331231"/>
                    </a:lnTo>
                    <a:cubicBezTo>
                      <a:pt x="1782" y="185660"/>
                      <a:pt x="93019" y="64045"/>
                      <a:pt x="220252" y="19070"/>
                    </a:cubicBezTo>
                    <a:close/>
                  </a:path>
                </a:pathLst>
              </a:custGeom>
              <a:solidFill>
                <a:srgbClr val="16A0D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0" y="88900"/>
                <a:ext cx="660400" cy="82719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79"/>
                  </a:lnSpc>
                </a:pPr>
                <a:endParaRPr/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 rot="-10800000">
              <a:off x="0" y="4610726"/>
              <a:ext cx="3343275" cy="4637740"/>
              <a:chOff x="0" y="0"/>
              <a:chExt cx="660400" cy="916097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660400" cy="916097"/>
              </a:xfrm>
              <a:custGeom>
                <a:avLst/>
                <a:gdLst/>
                <a:ahLst/>
                <a:cxnLst/>
                <a:rect l="l" t="t" r="r" b="b"/>
                <a:pathLst>
                  <a:path w="660400" h="916097">
                    <a:moveTo>
                      <a:pt x="220252" y="19070"/>
                    </a:moveTo>
                    <a:cubicBezTo>
                      <a:pt x="254000" y="7556"/>
                      <a:pt x="292600" y="0"/>
                      <a:pt x="330378" y="0"/>
                    </a:cubicBezTo>
                    <a:cubicBezTo>
                      <a:pt x="368157" y="0"/>
                      <a:pt x="404509" y="6476"/>
                      <a:pt x="438009" y="17990"/>
                    </a:cubicBezTo>
                    <a:cubicBezTo>
                      <a:pt x="438723" y="18350"/>
                      <a:pt x="439435" y="18350"/>
                      <a:pt x="440148" y="18710"/>
                    </a:cubicBezTo>
                    <a:cubicBezTo>
                      <a:pt x="565955" y="64765"/>
                      <a:pt x="658618" y="186379"/>
                      <a:pt x="660400" y="330797"/>
                    </a:cubicBezTo>
                    <a:lnTo>
                      <a:pt x="660400" y="916097"/>
                    </a:lnTo>
                    <a:lnTo>
                      <a:pt x="0" y="916097"/>
                    </a:lnTo>
                    <a:lnTo>
                      <a:pt x="0" y="331231"/>
                    </a:lnTo>
                    <a:cubicBezTo>
                      <a:pt x="1782" y="185660"/>
                      <a:pt x="93019" y="64045"/>
                      <a:pt x="220252" y="19070"/>
                    </a:cubicBezTo>
                    <a:close/>
                  </a:path>
                </a:pathLst>
              </a:custGeom>
              <a:solidFill>
                <a:srgbClr val="16A0D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0" y="88900"/>
                <a:ext cx="660400" cy="82719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79"/>
                  </a:lnSpc>
                </a:pPr>
                <a:endParaRPr/>
              </a:p>
            </p:txBody>
          </p:sp>
        </p:grpSp>
      </p:grpSp>
      <p:grpSp>
        <p:nvGrpSpPr>
          <p:cNvPr id="34" name="Group 34"/>
          <p:cNvGrpSpPr/>
          <p:nvPr/>
        </p:nvGrpSpPr>
        <p:grpSpPr>
          <a:xfrm>
            <a:off x="5832152" y="1823908"/>
            <a:ext cx="2507456" cy="6937560"/>
            <a:chOff x="0" y="0"/>
            <a:chExt cx="3343275" cy="9250081"/>
          </a:xfrm>
        </p:grpSpPr>
        <p:grpSp>
          <p:nvGrpSpPr>
            <p:cNvPr id="35" name="Group 35"/>
            <p:cNvGrpSpPr/>
            <p:nvPr/>
          </p:nvGrpSpPr>
          <p:grpSpPr>
            <a:xfrm>
              <a:off x="0" y="0"/>
              <a:ext cx="3343275" cy="4637740"/>
              <a:chOff x="0" y="0"/>
              <a:chExt cx="660400" cy="916097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660400" cy="916097"/>
              </a:xfrm>
              <a:custGeom>
                <a:avLst/>
                <a:gdLst/>
                <a:ahLst/>
                <a:cxnLst/>
                <a:rect l="l" t="t" r="r" b="b"/>
                <a:pathLst>
                  <a:path w="660400" h="916097">
                    <a:moveTo>
                      <a:pt x="220252" y="19070"/>
                    </a:moveTo>
                    <a:cubicBezTo>
                      <a:pt x="254000" y="7556"/>
                      <a:pt x="292600" y="0"/>
                      <a:pt x="330378" y="0"/>
                    </a:cubicBezTo>
                    <a:cubicBezTo>
                      <a:pt x="368157" y="0"/>
                      <a:pt x="404509" y="6476"/>
                      <a:pt x="438009" y="17990"/>
                    </a:cubicBezTo>
                    <a:cubicBezTo>
                      <a:pt x="438723" y="18350"/>
                      <a:pt x="439435" y="18350"/>
                      <a:pt x="440148" y="18710"/>
                    </a:cubicBezTo>
                    <a:cubicBezTo>
                      <a:pt x="565955" y="64765"/>
                      <a:pt x="658618" y="186379"/>
                      <a:pt x="660400" y="330797"/>
                    </a:cubicBezTo>
                    <a:lnTo>
                      <a:pt x="660400" y="916097"/>
                    </a:lnTo>
                    <a:lnTo>
                      <a:pt x="0" y="916097"/>
                    </a:lnTo>
                    <a:lnTo>
                      <a:pt x="0" y="331231"/>
                    </a:lnTo>
                    <a:cubicBezTo>
                      <a:pt x="1782" y="185660"/>
                      <a:pt x="93019" y="64045"/>
                      <a:pt x="220252" y="19070"/>
                    </a:cubicBezTo>
                    <a:close/>
                  </a:path>
                </a:pathLst>
              </a:custGeom>
              <a:solidFill>
                <a:srgbClr val="2DB292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0" y="88900"/>
                <a:ext cx="660400" cy="82719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79"/>
                  </a:lnSpc>
                </a:pPr>
                <a:endParaRPr/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 rot="-10800000">
              <a:off x="0" y="4612340"/>
              <a:ext cx="3343275" cy="4637740"/>
              <a:chOff x="0" y="0"/>
              <a:chExt cx="660400" cy="916097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660400" cy="916097"/>
              </a:xfrm>
              <a:custGeom>
                <a:avLst/>
                <a:gdLst/>
                <a:ahLst/>
                <a:cxnLst/>
                <a:rect l="l" t="t" r="r" b="b"/>
                <a:pathLst>
                  <a:path w="660400" h="916097">
                    <a:moveTo>
                      <a:pt x="220252" y="19070"/>
                    </a:moveTo>
                    <a:cubicBezTo>
                      <a:pt x="254000" y="7556"/>
                      <a:pt x="292600" y="0"/>
                      <a:pt x="330378" y="0"/>
                    </a:cubicBezTo>
                    <a:cubicBezTo>
                      <a:pt x="368157" y="0"/>
                      <a:pt x="404509" y="6476"/>
                      <a:pt x="438009" y="17990"/>
                    </a:cubicBezTo>
                    <a:cubicBezTo>
                      <a:pt x="438723" y="18350"/>
                      <a:pt x="439435" y="18350"/>
                      <a:pt x="440148" y="18710"/>
                    </a:cubicBezTo>
                    <a:cubicBezTo>
                      <a:pt x="565955" y="64765"/>
                      <a:pt x="658618" y="186379"/>
                      <a:pt x="660400" y="330797"/>
                    </a:cubicBezTo>
                    <a:lnTo>
                      <a:pt x="660400" y="916097"/>
                    </a:lnTo>
                    <a:lnTo>
                      <a:pt x="0" y="916097"/>
                    </a:lnTo>
                    <a:lnTo>
                      <a:pt x="0" y="331231"/>
                    </a:lnTo>
                    <a:cubicBezTo>
                      <a:pt x="1782" y="185660"/>
                      <a:pt x="93019" y="64045"/>
                      <a:pt x="220252" y="19070"/>
                    </a:cubicBezTo>
                    <a:close/>
                  </a:path>
                </a:pathLst>
              </a:custGeom>
              <a:solidFill>
                <a:srgbClr val="2DB292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0" y="88900"/>
                <a:ext cx="660400" cy="82719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79"/>
                  </a:lnSpc>
                </a:pPr>
                <a:endParaRPr/>
              </a:p>
            </p:txBody>
          </p:sp>
        </p:grpSp>
      </p:grpSp>
      <p:sp>
        <p:nvSpPr>
          <p:cNvPr id="41" name="Freeform 41"/>
          <p:cNvSpPr/>
          <p:nvPr/>
        </p:nvSpPr>
        <p:spPr>
          <a:xfrm>
            <a:off x="2629306" y="5786996"/>
            <a:ext cx="1075256" cy="1075256"/>
          </a:xfrm>
          <a:custGeom>
            <a:avLst/>
            <a:gdLst/>
            <a:ahLst/>
            <a:cxnLst/>
            <a:rect l="l" t="t" r="r" b="b"/>
            <a:pathLst>
              <a:path w="1075256" h="1075256">
                <a:moveTo>
                  <a:pt x="0" y="0"/>
                </a:moveTo>
                <a:lnTo>
                  <a:pt x="1075256" y="0"/>
                </a:lnTo>
                <a:lnTo>
                  <a:pt x="1075256" y="1075256"/>
                </a:lnTo>
                <a:lnTo>
                  <a:pt x="0" y="10752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2" name="Freeform 42"/>
          <p:cNvSpPr/>
          <p:nvPr/>
        </p:nvSpPr>
        <p:spPr>
          <a:xfrm>
            <a:off x="14552406" y="5859102"/>
            <a:ext cx="1035932" cy="931044"/>
          </a:xfrm>
          <a:custGeom>
            <a:avLst/>
            <a:gdLst/>
            <a:ahLst/>
            <a:cxnLst/>
            <a:rect l="l" t="t" r="r" b="b"/>
            <a:pathLst>
              <a:path w="1035932" h="931044">
                <a:moveTo>
                  <a:pt x="0" y="0"/>
                </a:moveTo>
                <a:lnTo>
                  <a:pt x="1035932" y="0"/>
                </a:lnTo>
                <a:lnTo>
                  <a:pt x="1035932" y="931044"/>
                </a:lnTo>
                <a:lnTo>
                  <a:pt x="0" y="9310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3" name="TextBox 43"/>
          <p:cNvSpPr txBox="1"/>
          <p:nvPr/>
        </p:nvSpPr>
        <p:spPr>
          <a:xfrm>
            <a:off x="2048933" y="7153374"/>
            <a:ext cx="2236000" cy="524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51"/>
              </a:lnSpc>
            </a:pPr>
            <a:r>
              <a:rPr lang="en-US" sz="2793" b="1" spc="97">
                <a:solidFill>
                  <a:srgbClr val="FFFBF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INFLATION</a:t>
            </a:r>
          </a:p>
          <a:p>
            <a:pPr algn="ctr">
              <a:lnSpc>
                <a:spcPts val="3733"/>
              </a:lnSpc>
            </a:pPr>
            <a:r>
              <a:rPr lang="en-US" sz="1493" b="1" spc="52">
                <a:solidFill>
                  <a:srgbClr val="FFFBF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(Consumer Price Index)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3952918" y="7124799"/>
            <a:ext cx="2234908" cy="777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24"/>
              </a:lnSpc>
            </a:pPr>
            <a:r>
              <a:rPr lang="en-US" sz="3401" b="1" spc="119">
                <a:solidFill>
                  <a:srgbClr val="FFFBF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Child Care in Florida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942331" y="2601772"/>
            <a:ext cx="2449206" cy="527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7"/>
              </a:lnSpc>
            </a:pPr>
            <a:r>
              <a:rPr lang="en-US" sz="4054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+0.8%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923281" y="4124400"/>
            <a:ext cx="2487306" cy="339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69"/>
              </a:lnSpc>
            </a:pPr>
            <a:r>
              <a:rPr lang="en-US" sz="4138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+3.6%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3927858" y="4990639"/>
            <a:ext cx="2285028" cy="691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63"/>
              </a:lnSpc>
            </a:pPr>
            <a:r>
              <a:rPr lang="en-US" sz="1592" b="1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Average annual cost of childcare for a </a:t>
            </a:r>
          </a:p>
          <a:p>
            <a:pPr algn="ctr">
              <a:lnSpc>
                <a:spcPts val="1863"/>
              </a:lnSpc>
            </a:pPr>
            <a:r>
              <a:rPr lang="en-US" sz="1592" b="1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four-year-old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3912404" y="3290905"/>
            <a:ext cx="2315937" cy="581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25"/>
              </a:lnSpc>
            </a:pPr>
            <a:r>
              <a:rPr lang="en-US" sz="1692" b="1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Average annual cost of child care for an infant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4143619" y="4226199"/>
            <a:ext cx="1853508" cy="637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85"/>
              </a:lnSpc>
            </a:pPr>
            <a:r>
              <a:rPr lang="en-US" sz="3775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$9,548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4220833" y="2475550"/>
            <a:ext cx="1699079" cy="680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69"/>
              </a:lnSpc>
            </a:pPr>
            <a:r>
              <a:rPr lang="en-US" sz="3978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$13K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2517299" y="4316695"/>
            <a:ext cx="1299270" cy="386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00"/>
              </a:lnSpc>
              <a:spcBef>
                <a:spcPct val="0"/>
              </a:spcBef>
            </a:pPr>
            <a:r>
              <a:rPr lang="en-US" sz="1493" b="1" u="none" strike="noStrik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YOY % Change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2623709" y="5094820"/>
            <a:ext cx="1086449" cy="249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89"/>
              </a:lnSpc>
            </a:pPr>
            <a:r>
              <a:rPr lang="en-US" sz="2978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+24%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2635096" y="5172361"/>
            <a:ext cx="1063675" cy="369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58"/>
              </a:lnSpc>
              <a:spcBef>
                <a:spcPct val="0"/>
              </a:spcBef>
            </a:pPr>
            <a:r>
              <a:rPr lang="en-US" sz="1474" b="1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2020 - 2025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3861406" y="8096763"/>
            <a:ext cx="2417932" cy="192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75"/>
              </a:lnSpc>
              <a:spcBef>
                <a:spcPct val="0"/>
              </a:spcBef>
            </a:pPr>
            <a:r>
              <a:rPr lang="en-US" sz="1599" b="1" u="none" strike="noStrike" spc="55">
                <a:solidFill>
                  <a:srgbClr val="FFFBF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FLORIDA</a:t>
            </a:r>
          </a:p>
        </p:txBody>
      </p:sp>
      <p:sp>
        <p:nvSpPr>
          <p:cNvPr id="55" name="Freeform 55"/>
          <p:cNvSpPr/>
          <p:nvPr/>
        </p:nvSpPr>
        <p:spPr>
          <a:xfrm>
            <a:off x="10459763" y="5819738"/>
            <a:ext cx="1115771" cy="1009773"/>
          </a:xfrm>
          <a:custGeom>
            <a:avLst/>
            <a:gdLst/>
            <a:ahLst/>
            <a:cxnLst/>
            <a:rect l="l" t="t" r="r" b="b"/>
            <a:pathLst>
              <a:path w="1115771" h="1009773">
                <a:moveTo>
                  <a:pt x="0" y="0"/>
                </a:moveTo>
                <a:lnTo>
                  <a:pt x="1115771" y="0"/>
                </a:lnTo>
                <a:lnTo>
                  <a:pt x="1115771" y="1009773"/>
                </a:lnTo>
                <a:lnTo>
                  <a:pt x="0" y="10097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98" b="-9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6" name="Freeform 56"/>
          <p:cNvSpPr/>
          <p:nvPr/>
        </p:nvSpPr>
        <p:spPr>
          <a:xfrm>
            <a:off x="6532531" y="5839060"/>
            <a:ext cx="1106698" cy="971128"/>
          </a:xfrm>
          <a:custGeom>
            <a:avLst/>
            <a:gdLst/>
            <a:ahLst/>
            <a:cxnLst/>
            <a:rect l="l" t="t" r="r" b="b"/>
            <a:pathLst>
              <a:path w="1106698" h="971128">
                <a:moveTo>
                  <a:pt x="0" y="0"/>
                </a:moveTo>
                <a:lnTo>
                  <a:pt x="1106699" y="0"/>
                </a:lnTo>
                <a:lnTo>
                  <a:pt x="1106699" y="971128"/>
                </a:lnTo>
                <a:lnTo>
                  <a:pt x="0" y="9711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7" name="TextBox 57"/>
          <p:cNvSpPr txBox="1"/>
          <p:nvPr/>
        </p:nvSpPr>
        <p:spPr>
          <a:xfrm>
            <a:off x="6126211" y="3184882"/>
            <a:ext cx="1919338" cy="509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53"/>
              </a:lnSpc>
            </a:pPr>
            <a:r>
              <a:rPr lang="en-US" sz="1493" b="1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Households are below the ALICE threshold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6036914" y="4489701"/>
            <a:ext cx="2097932" cy="202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40"/>
              </a:lnSpc>
            </a:pPr>
            <a:r>
              <a:rPr lang="en-US" sz="1193" b="1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Households living in poverty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5876914" y="7528026"/>
            <a:ext cx="2417932" cy="299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0"/>
              </a:lnSpc>
            </a:pPr>
            <a:r>
              <a:rPr lang="en-US" sz="892" b="1" spc="31">
                <a:solidFill>
                  <a:srgbClr val="FFFBF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(ASSET LIMITED,</a:t>
            </a:r>
          </a:p>
          <a:p>
            <a:pPr algn="ctr">
              <a:lnSpc>
                <a:spcPts val="1240"/>
              </a:lnSpc>
            </a:pPr>
            <a:r>
              <a:rPr lang="en-US" sz="892" b="1" spc="31">
                <a:solidFill>
                  <a:srgbClr val="FFFBF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INCOME CONSTRAINED, EMPLOYED)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9804849" y="3290905"/>
            <a:ext cx="2425598" cy="509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53"/>
              </a:lnSpc>
            </a:pPr>
            <a:r>
              <a:rPr lang="en-US" sz="1493" b="1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APRIL 2026</a:t>
            </a:r>
          </a:p>
          <a:p>
            <a:pPr algn="ctr">
              <a:lnSpc>
                <a:spcPts val="2053"/>
              </a:lnSpc>
            </a:pPr>
            <a:r>
              <a:rPr lang="en-US" sz="1493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AVERAGE RENT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6355856" y="6934299"/>
            <a:ext cx="1460049" cy="672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8"/>
              </a:lnSpc>
            </a:pPr>
            <a:r>
              <a:rPr lang="en-US" sz="3898" b="1" spc="136">
                <a:solidFill>
                  <a:srgbClr val="FFFBF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ALICE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10139191" y="7124799"/>
            <a:ext cx="1756915" cy="756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24"/>
              </a:lnSpc>
            </a:pPr>
            <a:r>
              <a:rPr lang="en-US" sz="3401" b="1" spc="119">
                <a:solidFill>
                  <a:srgbClr val="FFFBF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Rent &amp; Housing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6228216" y="3765140"/>
            <a:ext cx="1715329" cy="463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33"/>
              </a:lnSpc>
            </a:pPr>
            <a:r>
              <a:rPr lang="en-US" sz="2738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11.7%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6232831" y="2381028"/>
            <a:ext cx="1706099" cy="5965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19"/>
              </a:lnSpc>
            </a:pPr>
            <a:r>
              <a:rPr lang="en-US" sz="3514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45%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9986137" y="2475550"/>
            <a:ext cx="2063024" cy="6955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62"/>
              </a:lnSpc>
            </a:pPr>
            <a:r>
              <a:rPr lang="en-US" sz="4115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$1,936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0186259" y="4451684"/>
            <a:ext cx="1662779" cy="445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36"/>
              </a:lnSpc>
            </a:pPr>
            <a:r>
              <a:rPr lang="en-US" sz="40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$384K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9957864" y="4927711"/>
            <a:ext cx="2119570" cy="581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25"/>
              </a:lnSpc>
              <a:spcBef>
                <a:spcPct val="0"/>
              </a:spcBef>
            </a:pPr>
            <a:r>
              <a:rPr lang="en-US" sz="1692" b="1" u="none" strike="noStrik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Typical home value/cost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6265678" y="2918582"/>
            <a:ext cx="1640405" cy="252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53"/>
              </a:lnSpc>
            </a:pPr>
            <a:r>
              <a:rPr lang="en-US" sz="1493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(512,321)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6265678" y="4259085"/>
            <a:ext cx="1640405" cy="202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40"/>
              </a:lnSpc>
            </a:pPr>
            <a:r>
              <a:rPr lang="en-US" sz="1193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(133,004)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5832152" y="5479177"/>
            <a:ext cx="2465601" cy="202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40"/>
              </a:lnSpc>
              <a:spcBef>
                <a:spcPct val="0"/>
              </a:spcBef>
            </a:pPr>
            <a:r>
              <a:rPr lang="en-US" sz="1193" b="1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Households </a:t>
            </a:r>
            <a:r>
              <a:rPr lang="en-US" sz="1193" b="1" u="none" strike="noStrik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defined as ALICE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6232831" y="4837817"/>
            <a:ext cx="1706099" cy="463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33"/>
              </a:lnSpc>
              <a:spcBef>
                <a:spcPct val="0"/>
              </a:spcBef>
            </a:pPr>
            <a:r>
              <a:rPr lang="en-US" sz="2738" b="1" u="none" strike="noStrik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33.3%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6265678" y="5296186"/>
            <a:ext cx="1640405" cy="202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40"/>
              </a:lnSpc>
              <a:spcBef>
                <a:spcPct val="0"/>
              </a:spcBef>
            </a:pPr>
            <a:r>
              <a:rPr lang="en-US" sz="1193" u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(379,317)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6159683" y="8096763"/>
            <a:ext cx="1852394" cy="192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75"/>
              </a:lnSpc>
              <a:spcBef>
                <a:spcPct val="0"/>
              </a:spcBef>
            </a:pPr>
            <a:r>
              <a:rPr lang="en-US" sz="1599" b="1" u="none" strike="noStrike" spc="55">
                <a:solidFill>
                  <a:srgbClr val="FFFBF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CENTRAL FL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2502044" y="3261855"/>
            <a:ext cx="1329779" cy="386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00"/>
              </a:lnSpc>
              <a:spcBef>
                <a:spcPct val="0"/>
              </a:spcBef>
            </a:pPr>
            <a:r>
              <a:rPr lang="en-US" sz="1493" b="1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MOM</a:t>
            </a:r>
            <a:r>
              <a:rPr lang="en-US" sz="1493" b="1" u="none" strike="noStrik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% Change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10394896" y="8096763"/>
            <a:ext cx="1245505" cy="192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75"/>
              </a:lnSpc>
              <a:spcBef>
                <a:spcPct val="0"/>
              </a:spcBef>
            </a:pPr>
            <a:r>
              <a:rPr lang="en-US" sz="1599" b="1" spc="55">
                <a:solidFill>
                  <a:srgbClr val="FFFBF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CENTRAL</a:t>
            </a:r>
            <a:r>
              <a:rPr lang="en-US" sz="1599" b="1" u="none" strike="noStrike" spc="55">
                <a:solidFill>
                  <a:srgbClr val="FFFBF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FL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2240736" y="8096763"/>
            <a:ext cx="1852394" cy="192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75"/>
              </a:lnSpc>
              <a:spcBef>
                <a:spcPct val="0"/>
              </a:spcBef>
            </a:pPr>
            <a:r>
              <a:rPr lang="en-US" sz="1599" b="1" spc="55">
                <a:solidFill>
                  <a:srgbClr val="FFFBF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SOUTH REGION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1913205" y="3009143"/>
            <a:ext cx="2507456" cy="386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00"/>
              </a:lnSpc>
              <a:spcBef>
                <a:spcPct val="0"/>
              </a:spcBef>
            </a:pPr>
            <a:r>
              <a:rPr lang="en-US" sz="1493" b="1" u="none" strike="noStrik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APRIL 2026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222" b="-922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809670" y="-304696"/>
            <a:ext cx="19417290" cy="11095803"/>
            <a:chOff x="0" y="0"/>
            <a:chExt cx="5114019" cy="292235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114019" cy="2922351"/>
            </a:xfrm>
            <a:custGeom>
              <a:avLst/>
              <a:gdLst/>
              <a:ahLst/>
              <a:cxnLst/>
              <a:rect l="l" t="t" r="r" b="b"/>
              <a:pathLst>
                <a:path w="5114019" h="2922351">
                  <a:moveTo>
                    <a:pt x="0" y="0"/>
                  </a:moveTo>
                  <a:lnTo>
                    <a:pt x="5114019" y="0"/>
                  </a:lnTo>
                  <a:lnTo>
                    <a:pt x="5114019" y="2922351"/>
                  </a:lnTo>
                  <a:lnTo>
                    <a:pt x="0" y="2922351"/>
                  </a:lnTo>
                  <a:close/>
                </a:path>
              </a:pathLst>
            </a:custGeom>
            <a:solidFill>
              <a:srgbClr val="0856B2">
                <a:alpha val="56863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5114019" cy="29699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-731569" y="9006405"/>
            <a:ext cx="16506782" cy="658978"/>
          </a:xfrm>
          <a:custGeom>
            <a:avLst/>
            <a:gdLst/>
            <a:ahLst/>
            <a:cxnLst/>
            <a:rect l="l" t="t" r="r" b="b"/>
            <a:pathLst>
              <a:path w="16506782" h="658978">
                <a:moveTo>
                  <a:pt x="0" y="0"/>
                </a:moveTo>
                <a:lnTo>
                  <a:pt x="16506782" y="0"/>
                </a:lnTo>
                <a:lnTo>
                  <a:pt x="16506782" y="658978"/>
                </a:lnTo>
                <a:lnTo>
                  <a:pt x="0" y="658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5648" b="-564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5927613" y="8917868"/>
            <a:ext cx="2143870" cy="804666"/>
          </a:xfrm>
          <a:custGeom>
            <a:avLst/>
            <a:gdLst/>
            <a:ahLst/>
            <a:cxnLst/>
            <a:rect l="l" t="t" r="r" b="b"/>
            <a:pathLst>
              <a:path w="2143870" h="804666">
                <a:moveTo>
                  <a:pt x="0" y="0"/>
                </a:moveTo>
                <a:lnTo>
                  <a:pt x="2143869" y="0"/>
                </a:lnTo>
                <a:lnTo>
                  <a:pt x="2143869" y="804665"/>
                </a:lnTo>
                <a:lnTo>
                  <a:pt x="0" y="80466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2674712" y="4430840"/>
            <a:ext cx="12938576" cy="812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63"/>
              </a:lnSpc>
            </a:pPr>
            <a:r>
              <a:rPr lang="en-US" sz="5799" b="1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REGIONAL INDUSTRY DATA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9470487" y="6991514"/>
            <a:ext cx="7576027" cy="703674"/>
            <a:chOff x="0" y="0"/>
            <a:chExt cx="2001559" cy="1859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01559" cy="185908"/>
            </a:xfrm>
            <a:custGeom>
              <a:avLst/>
              <a:gdLst/>
              <a:ahLst/>
              <a:cxnLst/>
              <a:rect l="l" t="t" r="r" b="b"/>
              <a:pathLst>
                <a:path w="2001559" h="185908">
                  <a:moveTo>
                    <a:pt x="18394" y="0"/>
                  </a:moveTo>
                  <a:lnTo>
                    <a:pt x="1983165" y="0"/>
                  </a:lnTo>
                  <a:cubicBezTo>
                    <a:pt x="1988044" y="0"/>
                    <a:pt x="1992722" y="1938"/>
                    <a:pt x="1996172" y="5388"/>
                  </a:cubicBezTo>
                  <a:cubicBezTo>
                    <a:pt x="1999622" y="8837"/>
                    <a:pt x="2001559" y="13516"/>
                    <a:pt x="2001559" y="18394"/>
                  </a:cubicBezTo>
                  <a:lnTo>
                    <a:pt x="2001559" y="167514"/>
                  </a:lnTo>
                  <a:cubicBezTo>
                    <a:pt x="2001559" y="172393"/>
                    <a:pt x="1999622" y="177071"/>
                    <a:pt x="1996172" y="180521"/>
                  </a:cubicBezTo>
                  <a:cubicBezTo>
                    <a:pt x="1992722" y="183970"/>
                    <a:pt x="1988044" y="185908"/>
                    <a:pt x="1983165" y="185908"/>
                  </a:cubicBezTo>
                  <a:lnTo>
                    <a:pt x="18394" y="185908"/>
                  </a:lnTo>
                  <a:cubicBezTo>
                    <a:pt x="8235" y="185908"/>
                    <a:pt x="0" y="177673"/>
                    <a:pt x="0" y="167514"/>
                  </a:cubicBezTo>
                  <a:lnTo>
                    <a:pt x="0" y="18394"/>
                  </a:lnTo>
                  <a:cubicBezTo>
                    <a:pt x="0" y="8235"/>
                    <a:pt x="8235" y="0"/>
                    <a:pt x="18394" y="0"/>
                  </a:cubicBezTo>
                  <a:close/>
                </a:path>
              </a:pathLst>
            </a:custGeom>
            <a:solidFill>
              <a:srgbClr val="54B948">
                <a:alpha val="52941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001559" cy="214483"/>
            </a:xfrm>
            <a:prstGeom prst="rect">
              <a:avLst/>
            </a:prstGeom>
          </p:spPr>
          <p:txBody>
            <a:bodyPr lIns="44889" tIns="44889" rIns="44889" bIns="44889" rtlCol="0" anchor="ctr"/>
            <a:lstStyle/>
            <a:p>
              <a:pPr algn="ctr">
                <a:lnSpc>
                  <a:spcPts val="2013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800000">
            <a:off x="9470487" y="6189500"/>
            <a:ext cx="7576027" cy="703674"/>
            <a:chOff x="0" y="0"/>
            <a:chExt cx="2001559" cy="18590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01559" cy="185908"/>
            </a:xfrm>
            <a:custGeom>
              <a:avLst/>
              <a:gdLst/>
              <a:ahLst/>
              <a:cxnLst/>
              <a:rect l="l" t="t" r="r" b="b"/>
              <a:pathLst>
                <a:path w="2001559" h="185908">
                  <a:moveTo>
                    <a:pt x="18394" y="0"/>
                  </a:moveTo>
                  <a:lnTo>
                    <a:pt x="1983165" y="0"/>
                  </a:lnTo>
                  <a:cubicBezTo>
                    <a:pt x="1988044" y="0"/>
                    <a:pt x="1992722" y="1938"/>
                    <a:pt x="1996172" y="5388"/>
                  </a:cubicBezTo>
                  <a:cubicBezTo>
                    <a:pt x="1999622" y="8837"/>
                    <a:pt x="2001559" y="13516"/>
                    <a:pt x="2001559" y="18394"/>
                  </a:cubicBezTo>
                  <a:lnTo>
                    <a:pt x="2001559" y="167514"/>
                  </a:lnTo>
                  <a:cubicBezTo>
                    <a:pt x="2001559" y="172393"/>
                    <a:pt x="1999622" y="177071"/>
                    <a:pt x="1996172" y="180521"/>
                  </a:cubicBezTo>
                  <a:cubicBezTo>
                    <a:pt x="1992722" y="183970"/>
                    <a:pt x="1988044" y="185908"/>
                    <a:pt x="1983165" y="185908"/>
                  </a:cubicBezTo>
                  <a:lnTo>
                    <a:pt x="18394" y="185908"/>
                  </a:lnTo>
                  <a:cubicBezTo>
                    <a:pt x="8235" y="185908"/>
                    <a:pt x="0" y="177673"/>
                    <a:pt x="0" y="167514"/>
                  </a:cubicBezTo>
                  <a:lnTo>
                    <a:pt x="0" y="18394"/>
                  </a:lnTo>
                  <a:cubicBezTo>
                    <a:pt x="0" y="8235"/>
                    <a:pt x="8235" y="0"/>
                    <a:pt x="18394" y="0"/>
                  </a:cubicBezTo>
                  <a:close/>
                </a:path>
              </a:pathLst>
            </a:custGeom>
            <a:solidFill>
              <a:srgbClr val="41B56D">
                <a:alpha val="52941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2001559" cy="214483"/>
            </a:xfrm>
            <a:prstGeom prst="rect">
              <a:avLst/>
            </a:prstGeom>
          </p:spPr>
          <p:txBody>
            <a:bodyPr lIns="44889" tIns="44889" rIns="44889" bIns="44889" rtlCol="0" anchor="ctr"/>
            <a:lstStyle/>
            <a:p>
              <a:pPr algn="ctr">
                <a:lnSpc>
                  <a:spcPts val="2013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10800000">
            <a:off x="9470487" y="5389121"/>
            <a:ext cx="7576027" cy="703674"/>
            <a:chOff x="0" y="0"/>
            <a:chExt cx="2001559" cy="18590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01559" cy="185908"/>
            </a:xfrm>
            <a:custGeom>
              <a:avLst/>
              <a:gdLst/>
              <a:ahLst/>
              <a:cxnLst/>
              <a:rect l="l" t="t" r="r" b="b"/>
              <a:pathLst>
                <a:path w="2001559" h="185908">
                  <a:moveTo>
                    <a:pt x="18394" y="0"/>
                  </a:moveTo>
                  <a:lnTo>
                    <a:pt x="1983165" y="0"/>
                  </a:lnTo>
                  <a:cubicBezTo>
                    <a:pt x="1988044" y="0"/>
                    <a:pt x="1992722" y="1938"/>
                    <a:pt x="1996172" y="5388"/>
                  </a:cubicBezTo>
                  <a:cubicBezTo>
                    <a:pt x="1999622" y="8837"/>
                    <a:pt x="2001559" y="13516"/>
                    <a:pt x="2001559" y="18394"/>
                  </a:cubicBezTo>
                  <a:lnTo>
                    <a:pt x="2001559" y="167514"/>
                  </a:lnTo>
                  <a:cubicBezTo>
                    <a:pt x="2001559" y="172393"/>
                    <a:pt x="1999622" y="177071"/>
                    <a:pt x="1996172" y="180521"/>
                  </a:cubicBezTo>
                  <a:cubicBezTo>
                    <a:pt x="1992722" y="183970"/>
                    <a:pt x="1988044" y="185908"/>
                    <a:pt x="1983165" y="185908"/>
                  </a:cubicBezTo>
                  <a:lnTo>
                    <a:pt x="18394" y="185908"/>
                  </a:lnTo>
                  <a:cubicBezTo>
                    <a:pt x="8235" y="185908"/>
                    <a:pt x="0" y="177673"/>
                    <a:pt x="0" y="167514"/>
                  </a:cubicBezTo>
                  <a:lnTo>
                    <a:pt x="0" y="18394"/>
                  </a:lnTo>
                  <a:cubicBezTo>
                    <a:pt x="0" y="8235"/>
                    <a:pt x="8235" y="0"/>
                    <a:pt x="18394" y="0"/>
                  </a:cubicBezTo>
                  <a:close/>
                </a:path>
              </a:pathLst>
            </a:custGeom>
            <a:solidFill>
              <a:srgbClr val="2DB292">
                <a:alpha val="52941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2001559" cy="214483"/>
            </a:xfrm>
            <a:prstGeom prst="rect">
              <a:avLst/>
            </a:prstGeom>
          </p:spPr>
          <p:txBody>
            <a:bodyPr lIns="44889" tIns="44889" rIns="44889" bIns="44889" rtlCol="0" anchor="ctr"/>
            <a:lstStyle/>
            <a:p>
              <a:pPr algn="ctr">
                <a:lnSpc>
                  <a:spcPts val="2013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10800000">
            <a:off x="9470487" y="4588741"/>
            <a:ext cx="7576027" cy="703674"/>
            <a:chOff x="0" y="0"/>
            <a:chExt cx="2001559" cy="18590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001559" cy="185908"/>
            </a:xfrm>
            <a:custGeom>
              <a:avLst/>
              <a:gdLst/>
              <a:ahLst/>
              <a:cxnLst/>
              <a:rect l="l" t="t" r="r" b="b"/>
              <a:pathLst>
                <a:path w="2001559" h="185908">
                  <a:moveTo>
                    <a:pt x="18394" y="0"/>
                  </a:moveTo>
                  <a:lnTo>
                    <a:pt x="1983165" y="0"/>
                  </a:lnTo>
                  <a:cubicBezTo>
                    <a:pt x="1988044" y="0"/>
                    <a:pt x="1992722" y="1938"/>
                    <a:pt x="1996172" y="5388"/>
                  </a:cubicBezTo>
                  <a:cubicBezTo>
                    <a:pt x="1999622" y="8837"/>
                    <a:pt x="2001559" y="13516"/>
                    <a:pt x="2001559" y="18394"/>
                  </a:cubicBezTo>
                  <a:lnTo>
                    <a:pt x="2001559" y="167514"/>
                  </a:lnTo>
                  <a:cubicBezTo>
                    <a:pt x="2001559" y="172393"/>
                    <a:pt x="1999622" y="177071"/>
                    <a:pt x="1996172" y="180521"/>
                  </a:cubicBezTo>
                  <a:cubicBezTo>
                    <a:pt x="1992722" y="183970"/>
                    <a:pt x="1988044" y="185908"/>
                    <a:pt x="1983165" y="185908"/>
                  </a:cubicBezTo>
                  <a:lnTo>
                    <a:pt x="18394" y="185908"/>
                  </a:lnTo>
                  <a:cubicBezTo>
                    <a:pt x="8235" y="185908"/>
                    <a:pt x="0" y="177673"/>
                    <a:pt x="0" y="167514"/>
                  </a:cubicBezTo>
                  <a:lnTo>
                    <a:pt x="0" y="18394"/>
                  </a:lnTo>
                  <a:cubicBezTo>
                    <a:pt x="0" y="8235"/>
                    <a:pt x="8235" y="0"/>
                    <a:pt x="18394" y="0"/>
                  </a:cubicBezTo>
                  <a:close/>
                </a:path>
              </a:pathLst>
            </a:custGeom>
            <a:solidFill>
              <a:srgbClr val="1AAEB7">
                <a:alpha val="52941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2001559" cy="214483"/>
            </a:xfrm>
            <a:prstGeom prst="rect">
              <a:avLst/>
            </a:prstGeom>
          </p:spPr>
          <p:txBody>
            <a:bodyPr lIns="44889" tIns="44889" rIns="44889" bIns="44889" rtlCol="0" anchor="ctr"/>
            <a:lstStyle/>
            <a:p>
              <a:pPr algn="ctr">
                <a:lnSpc>
                  <a:spcPts val="2013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10800000">
            <a:off x="9470487" y="3786727"/>
            <a:ext cx="7576027" cy="703674"/>
            <a:chOff x="0" y="0"/>
            <a:chExt cx="2001559" cy="18590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001559" cy="185908"/>
            </a:xfrm>
            <a:custGeom>
              <a:avLst/>
              <a:gdLst/>
              <a:ahLst/>
              <a:cxnLst/>
              <a:rect l="l" t="t" r="r" b="b"/>
              <a:pathLst>
                <a:path w="2001559" h="185908">
                  <a:moveTo>
                    <a:pt x="18394" y="0"/>
                  </a:moveTo>
                  <a:lnTo>
                    <a:pt x="1983165" y="0"/>
                  </a:lnTo>
                  <a:cubicBezTo>
                    <a:pt x="1988044" y="0"/>
                    <a:pt x="1992722" y="1938"/>
                    <a:pt x="1996172" y="5388"/>
                  </a:cubicBezTo>
                  <a:cubicBezTo>
                    <a:pt x="1999622" y="8837"/>
                    <a:pt x="2001559" y="13516"/>
                    <a:pt x="2001559" y="18394"/>
                  </a:cubicBezTo>
                  <a:lnTo>
                    <a:pt x="2001559" y="167514"/>
                  </a:lnTo>
                  <a:cubicBezTo>
                    <a:pt x="2001559" y="172393"/>
                    <a:pt x="1999622" y="177071"/>
                    <a:pt x="1996172" y="180521"/>
                  </a:cubicBezTo>
                  <a:cubicBezTo>
                    <a:pt x="1992722" y="183970"/>
                    <a:pt x="1988044" y="185908"/>
                    <a:pt x="1983165" y="185908"/>
                  </a:cubicBezTo>
                  <a:lnTo>
                    <a:pt x="18394" y="185908"/>
                  </a:lnTo>
                  <a:cubicBezTo>
                    <a:pt x="8235" y="185908"/>
                    <a:pt x="0" y="177673"/>
                    <a:pt x="0" y="167514"/>
                  </a:cubicBezTo>
                  <a:lnTo>
                    <a:pt x="0" y="18394"/>
                  </a:lnTo>
                  <a:cubicBezTo>
                    <a:pt x="0" y="8235"/>
                    <a:pt x="8235" y="0"/>
                    <a:pt x="18394" y="0"/>
                  </a:cubicBezTo>
                  <a:close/>
                </a:path>
              </a:pathLst>
            </a:custGeom>
            <a:solidFill>
              <a:srgbClr val="16A0DB">
                <a:alpha val="52941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2001559" cy="214483"/>
            </a:xfrm>
            <a:prstGeom prst="rect">
              <a:avLst/>
            </a:prstGeom>
          </p:spPr>
          <p:txBody>
            <a:bodyPr lIns="44889" tIns="44889" rIns="44889" bIns="44889" rtlCol="0" anchor="ctr"/>
            <a:lstStyle/>
            <a:p>
              <a:pPr algn="ctr">
                <a:lnSpc>
                  <a:spcPts val="2013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9470487" y="3904457"/>
            <a:ext cx="7576027" cy="420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4"/>
              </a:lnSpc>
            </a:pPr>
            <a:r>
              <a:rPr lang="en-US" sz="248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Office and Administrative Support Occupations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470487" y="5506850"/>
            <a:ext cx="7576027" cy="420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4"/>
              </a:lnSpc>
            </a:pPr>
            <a:r>
              <a:rPr lang="en-US" sz="248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Sales and Related Occupations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470487" y="4706470"/>
            <a:ext cx="7576027" cy="420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4"/>
              </a:lnSpc>
            </a:pPr>
            <a:r>
              <a:rPr lang="en-US" sz="248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Food Preparation and Serving Related Occupations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470487" y="6307230"/>
            <a:ext cx="7576027" cy="420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4"/>
              </a:lnSpc>
            </a:pPr>
            <a:r>
              <a:rPr lang="en-US" sz="248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Transportation and Material Moving Occupations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470487" y="7109243"/>
            <a:ext cx="7576027" cy="420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4"/>
              </a:lnSpc>
            </a:pPr>
            <a:r>
              <a:rPr lang="en-US" sz="248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Management Occupations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60695" y="2490562"/>
            <a:ext cx="6715326" cy="778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8"/>
              </a:lnSpc>
            </a:pPr>
            <a:r>
              <a:rPr lang="en-US" sz="4606" b="1">
                <a:solidFill>
                  <a:srgbClr val="000000"/>
                </a:solidFill>
                <a:latin typeface="Proxima Nova Heavy"/>
                <a:ea typeface="Proxima Nova Heavy"/>
                <a:cs typeface="Proxima Nova Heavy"/>
                <a:sym typeface="Proxima Nova Heavy"/>
              </a:rPr>
              <a:t>INDUSTRIES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0" y="435111"/>
            <a:ext cx="18288000" cy="1187215"/>
            <a:chOff x="0" y="0"/>
            <a:chExt cx="24384000" cy="158295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4384000" cy="1582953"/>
            </a:xfrm>
            <a:custGeom>
              <a:avLst/>
              <a:gdLst/>
              <a:ahLst/>
              <a:cxnLst/>
              <a:rect l="l" t="t" r="r" b="b"/>
              <a:pathLst>
                <a:path w="24384000" h="1582953">
                  <a:moveTo>
                    <a:pt x="0" y="0"/>
                  </a:moveTo>
                  <a:lnTo>
                    <a:pt x="24384000" y="0"/>
                  </a:lnTo>
                  <a:lnTo>
                    <a:pt x="24384000" y="1582953"/>
                  </a:lnTo>
                  <a:lnTo>
                    <a:pt x="0" y="1582953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0"/>
              <a:ext cx="24384000" cy="1582953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0" lvl="0" indent="0" algn="ctr">
                <a:lnSpc>
                  <a:spcPts val="6720"/>
                </a:lnSpc>
                <a:spcBef>
                  <a:spcPct val="0"/>
                </a:spcBef>
              </a:pPr>
              <a:r>
                <a:rPr lang="en-US" sz="5601" b="1">
                  <a:solidFill>
                    <a:srgbClr val="000000"/>
                  </a:solidFill>
                  <a:latin typeface="Proxima Nova Heavy"/>
                  <a:ea typeface="Proxima Nova Heavy"/>
                  <a:cs typeface="Proxima Nova Heavy"/>
                  <a:sym typeface="Proxima Nova Heavy"/>
                </a:rPr>
                <a:t>CENTRAL FLORIDA </a:t>
              </a:r>
              <a:r>
                <a:rPr lang="en-US" sz="5601" b="1" u="none" strike="noStrike">
                  <a:solidFill>
                    <a:srgbClr val="000000"/>
                  </a:solidFill>
                  <a:latin typeface="Proxima Nova Heavy"/>
                  <a:ea typeface="Proxima Nova Heavy"/>
                  <a:cs typeface="Proxima Nova Heavy"/>
                  <a:sym typeface="Proxima Nova Heavy"/>
                </a:rPr>
                <a:t>TOP 5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60910" y="9950648"/>
            <a:ext cx="6431652" cy="319543"/>
            <a:chOff x="0" y="0"/>
            <a:chExt cx="8575536" cy="42605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575536" cy="426057"/>
            </a:xfrm>
            <a:custGeom>
              <a:avLst/>
              <a:gdLst/>
              <a:ahLst/>
              <a:cxnLst/>
              <a:rect l="l" t="t" r="r" b="b"/>
              <a:pathLst>
                <a:path w="8575536" h="426057">
                  <a:moveTo>
                    <a:pt x="0" y="0"/>
                  </a:moveTo>
                  <a:lnTo>
                    <a:pt x="8575536" y="0"/>
                  </a:lnTo>
                  <a:lnTo>
                    <a:pt x="8575536" y="426057"/>
                  </a:lnTo>
                  <a:lnTo>
                    <a:pt x="0" y="426057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8575536" cy="46415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0" lvl="0" indent="0"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Source: BLS QCEW via JobsEQ 2025Q4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 rot="-10800000">
            <a:off x="1241486" y="6989959"/>
            <a:ext cx="7553745" cy="706783"/>
            <a:chOff x="0" y="0"/>
            <a:chExt cx="1986895" cy="18590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986895" cy="185908"/>
            </a:xfrm>
            <a:custGeom>
              <a:avLst/>
              <a:gdLst/>
              <a:ahLst/>
              <a:cxnLst/>
              <a:rect l="l" t="t" r="r" b="b"/>
              <a:pathLst>
                <a:path w="1986895" h="185908">
                  <a:moveTo>
                    <a:pt x="18448" y="0"/>
                  </a:moveTo>
                  <a:lnTo>
                    <a:pt x="1968446" y="0"/>
                  </a:lnTo>
                  <a:cubicBezTo>
                    <a:pt x="1978635" y="0"/>
                    <a:pt x="1986895" y="8260"/>
                    <a:pt x="1986895" y="18448"/>
                  </a:cubicBezTo>
                  <a:lnTo>
                    <a:pt x="1986895" y="167460"/>
                  </a:lnTo>
                  <a:cubicBezTo>
                    <a:pt x="1986895" y="172353"/>
                    <a:pt x="1984951" y="177045"/>
                    <a:pt x="1981491" y="180505"/>
                  </a:cubicBezTo>
                  <a:cubicBezTo>
                    <a:pt x="1978032" y="183965"/>
                    <a:pt x="1973339" y="185908"/>
                    <a:pt x="1968446" y="185908"/>
                  </a:cubicBezTo>
                  <a:lnTo>
                    <a:pt x="18448" y="185908"/>
                  </a:lnTo>
                  <a:cubicBezTo>
                    <a:pt x="13556" y="185908"/>
                    <a:pt x="8863" y="183965"/>
                    <a:pt x="5403" y="180505"/>
                  </a:cubicBezTo>
                  <a:cubicBezTo>
                    <a:pt x="1944" y="177045"/>
                    <a:pt x="0" y="172353"/>
                    <a:pt x="0" y="167460"/>
                  </a:cubicBezTo>
                  <a:lnTo>
                    <a:pt x="0" y="18448"/>
                  </a:lnTo>
                  <a:cubicBezTo>
                    <a:pt x="0" y="13556"/>
                    <a:pt x="1944" y="8863"/>
                    <a:pt x="5403" y="5403"/>
                  </a:cubicBezTo>
                  <a:cubicBezTo>
                    <a:pt x="8863" y="1944"/>
                    <a:pt x="13556" y="0"/>
                    <a:pt x="18448" y="0"/>
                  </a:cubicBezTo>
                  <a:close/>
                </a:path>
              </a:pathLst>
            </a:custGeom>
            <a:solidFill>
              <a:srgbClr val="16A0DB">
                <a:alpha val="52941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28575"/>
              <a:ext cx="1986895" cy="214483"/>
            </a:xfrm>
            <a:prstGeom prst="rect">
              <a:avLst/>
            </a:prstGeom>
          </p:spPr>
          <p:txBody>
            <a:bodyPr lIns="50866" tIns="50866" rIns="50866" bIns="50866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 rot="-10800000">
            <a:off x="1241486" y="3785173"/>
            <a:ext cx="7553745" cy="706783"/>
            <a:chOff x="0" y="0"/>
            <a:chExt cx="1986895" cy="185908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986895" cy="185908"/>
            </a:xfrm>
            <a:custGeom>
              <a:avLst/>
              <a:gdLst/>
              <a:ahLst/>
              <a:cxnLst/>
              <a:rect l="l" t="t" r="r" b="b"/>
              <a:pathLst>
                <a:path w="1986895" h="185908">
                  <a:moveTo>
                    <a:pt x="18448" y="0"/>
                  </a:moveTo>
                  <a:lnTo>
                    <a:pt x="1968446" y="0"/>
                  </a:lnTo>
                  <a:cubicBezTo>
                    <a:pt x="1978635" y="0"/>
                    <a:pt x="1986895" y="8260"/>
                    <a:pt x="1986895" y="18448"/>
                  </a:cubicBezTo>
                  <a:lnTo>
                    <a:pt x="1986895" y="167460"/>
                  </a:lnTo>
                  <a:cubicBezTo>
                    <a:pt x="1986895" y="172353"/>
                    <a:pt x="1984951" y="177045"/>
                    <a:pt x="1981491" y="180505"/>
                  </a:cubicBezTo>
                  <a:cubicBezTo>
                    <a:pt x="1978032" y="183965"/>
                    <a:pt x="1973339" y="185908"/>
                    <a:pt x="1968446" y="185908"/>
                  </a:cubicBezTo>
                  <a:lnTo>
                    <a:pt x="18448" y="185908"/>
                  </a:lnTo>
                  <a:cubicBezTo>
                    <a:pt x="13556" y="185908"/>
                    <a:pt x="8863" y="183965"/>
                    <a:pt x="5403" y="180505"/>
                  </a:cubicBezTo>
                  <a:cubicBezTo>
                    <a:pt x="1944" y="177045"/>
                    <a:pt x="0" y="172353"/>
                    <a:pt x="0" y="167460"/>
                  </a:cubicBezTo>
                  <a:lnTo>
                    <a:pt x="0" y="18448"/>
                  </a:lnTo>
                  <a:cubicBezTo>
                    <a:pt x="0" y="13556"/>
                    <a:pt x="1944" y="8863"/>
                    <a:pt x="5403" y="5403"/>
                  </a:cubicBezTo>
                  <a:cubicBezTo>
                    <a:pt x="8863" y="1944"/>
                    <a:pt x="13556" y="0"/>
                    <a:pt x="18448" y="0"/>
                  </a:cubicBezTo>
                  <a:close/>
                </a:path>
              </a:pathLst>
            </a:custGeom>
            <a:solidFill>
              <a:srgbClr val="54B948">
                <a:alpha val="52941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28575"/>
              <a:ext cx="1986895" cy="214483"/>
            </a:xfrm>
            <a:prstGeom prst="rect">
              <a:avLst/>
            </a:prstGeom>
          </p:spPr>
          <p:txBody>
            <a:bodyPr lIns="50866" tIns="50866" rIns="50866" bIns="50866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 rot="-10800000">
            <a:off x="1241486" y="6187946"/>
            <a:ext cx="7553745" cy="706783"/>
            <a:chOff x="0" y="0"/>
            <a:chExt cx="1986895" cy="185908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986895" cy="185908"/>
            </a:xfrm>
            <a:custGeom>
              <a:avLst/>
              <a:gdLst/>
              <a:ahLst/>
              <a:cxnLst/>
              <a:rect l="l" t="t" r="r" b="b"/>
              <a:pathLst>
                <a:path w="1986895" h="185908">
                  <a:moveTo>
                    <a:pt x="18448" y="0"/>
                  </a:moveTo>
                  <a:lnTo>
                    <a:pt x="1968446" y="0"/>
                  </a:lnTo>
                  <a:cubicBezTo>
                    <a:pt x="1978635" y="0"/>
                    <a:pt x="1986895" y="8260"/>
                    <a:pt x="1986895" y="18448"/>
                  </a:cubicBezTo>
                  <a:lnTo>
                    <a:pt x="1986895" y="167460"/>
                  </a:lnTo>
                  <a:cubicBezTo>
                    <a:pt x="1986895" y="172353"/>
                    <a:pt x="1984951" y="177045"/>
                    <a:pt x="1981491" y="180505"/>
                  </a:cubicBezTo>
                  <a:cubicBezTo>
                    <a:pt x="1978032" y="183965"/>
                    <a:pt x="1973339" y="185908"/>
                    <a:pt x="1968446" y="185908"/>
                  </a:cubicBezTo>
                  <a:lnTo>
                    <a:pt x="18448" y="185908"/>
                  </a:lnTo>
                  <a:cubicBezTo>
                    <a:pt x="13556" y="185908"/>
                    <a:pt x="8863" y="183965"/>
                    <a:pt x="5403" y="180505"/>
                  </a:cubicBezTo>
                  <a:cubicBezTo>
                    <a:pt x="1944" y="177045"/>
                    <a:pt x="0" y="172353"/>
                    <a:pt x="0" y="167460"/>
                  </a:cubicBezTo>
                  <a:lnTo>
                    <a:pt x="0" y="18448"/>
                  </a:lnTo>
                  <a:cubicBezTo>
                    <a:pt x="0" y="13556"/>
                    <a:pt x="1944" y="8863"/>
                    <a:pt x="5403" y="5403"/>
                  </a:cubicBezTo>
                  <a:cubicBezTo>
                    <a:pt x="8863" y="1944"/>
                    <a:pt x="13556" y="0"/>
                    <a:pt x="18448" y="0"/>
                  </a:cubicBezTo>
                  <a:close/>
                </a:path>
              </a:pathLst>
            </a:custGeom>
            <a:solidFill>
              <a:srgbClr val="1AAEB7">
                <a:alpha val="52941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28575"/>
              <a:ext cx="1986895" cy="214483"/>
            </a:xfrm>
            <a:prstGeom prst="rect">
              <a:avLst/>
            </a:prstGeom>
          </p:spPr>
          <p:txBody>
            <a:bodyPr lIns="50866" tIns="50866" rIns="50866" bIns="50866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 rot="-10800000">
            <a:off x="1241486" y="4587186"/>
            <a:ext cx="7553745" cy="706783"/>
            <a:chOff x="0" y="0"/>
            <a:chExt cx="1986895" cy="185908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986895" cy="185908"/>
            </a:xfrm>
            <a:custGeom>
              <a:avLst/>
              <a:gdLst/>
              <a:ahLst/>
              <a:cxnLst/>
              <a:rect l="l" t="t" r="r" b="b"/>
              <a:pathLst>
                <a:path w="1986895" h="185908">
                  <a:moveTo>
                    <a:pt x="18448" y="0"/>
                  </a:moveTo>
                  <a:lnTo>
                    <a:pt x="1968446" y="0"/>
                  </a:lnTo>
                  <a:cubicBezTo>
                    <a:pt x="1978635" y="0"/>
                    <a:pt x="1986895" y="8260"/>
                    <a:pt x="1986895" y="18448"/>
                  </a:cubicBezTo>
                  <a:lnTo>
                    <a:pt x="1986895" y="167460"/>
                  </a:lnTo>
                  <a:cubicBezTo>
                    <a:pt x="1986895" y="172353"/>
                    <a:pt x="1984951" y="177045"/>
                    <a:pt x="1981491" y="180505"/>
                  </a:cubicBezTo>
                  <a:cubicBezTo>
                    <a:pt x="1978032" y="183965"/>
                    <a:pt x="1973339" y="185908"/>
                    <a:pt x="1968446" y="185908"/>
                  </a:cubicBezTo>
                  <a:lnTo>
                    <a:pt x="18448" y="185908"/>
                  </a:lnTo>
                  <a:cubicBezTo>
                    <a:pt x="13556" y="185908"/>
                    <a:pt x="8863" y="183965"/>
                    <a:pt x="5403" y="180505"/>
                  </a:cubicBezTo>
                  <a:cubicBezTo>
                    <a:pt x="1944" y="177045"/>
                    <a:pt x="0" y="172353"/>
                    <a:pt x="0" y="167460"/>
                  </a:cubicBezTo>
                  <a:lnTo>
                    <a:pt x="0" y="18448"/>
                  </a:lnTo>
                  <a:cubicBezTo>
                    <a:pt x="0" y="13556"/>
                    <a:pt x="1944" y="8863"/>
                    <a:pt x="5403" y="5403"/>
                  </a:cubicBezTo>
                  <a:cubicBezTo>
                    <a:pt x="8863" y="1944"/>
                    <a:pt x="13556" y="0"/>
                    <a:pt x="18448" y="0"/>
                  </a:cubicBezTo>
                  <a:close/>
                </a:path>
              </a:pathLst>
            </a:custGeom>
            <a:solidFill>
              <a:srgbClr val="41B56D">
                <a:alpha val="52941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28575"/>
              <a:ext cx="1986895" cy="214483"/>
            </a:xfrm>
            <a:prstGeom prst="rect">
              <a:avLst/>
            </a:prstGeom>
          </p:spPr>
          <p:txBody>
            <a:bodyPr lIns="50866" tIns="50866" rIns="50866" bIns="50866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 rot="-10800000">
            <a:off x="1241486" y="5387566"/>
            <a:ext cx="7553745" cy="706783"/>
            <a:chOff x="0" y="0"/>
            <a:chExt cx="1986895" cy="185908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986895" cy="185908"/>
            </a:xfrm>
            <a:custGeom>
              <a:avLst/>
              <a:gdLst/>
              <a:ahLst/>
              <a:cxnLst/>
              <a:rect l="l" t="t" r="r" b="b"/>
              <a:pathLst>
                <a:path w="1986895" h="185908">
                  <a:moveTo>
                    <a:pt x="18448" y="0"/>
                  </a:moveTo>
                  <a:lnTo>
                    <a:pt x="1968446" y="0"/>
                  </a:lnTo>
                  <a:cubicBezTo>
                    <a:pt x="1978635" y="0"/>
                    <a:pt x="1986895" y="8260"/>
                    <a:pt x="1986895" y="18448"/>
                  </a:cubicBezTo>
                  <a:lnTo>
                    <a:pt x="1986895" y="167460"/>
                  </a:lnTo>
                  <a:cubicBezTo>
                    <a:pt x="1986895" y="172353"/>
                    <a:pt x="1984951" y="177045"/>
                    <a:pt x="1981491" y="180505"/>
                  </a:cubicBezTo>
                  <a:cubicBezTo>
                    <a:pt x="1978032" y="183965"/>
                    <a:pt x="1973339" y="185908"/>
                    <a:pt x="1968446" y="185908"/>
                  </a:cubicBezTo>
                  <a:lnTo>
                    <a:pt x="18448" y="185908"/>
                  </a:lnTo>
                  <a:cubicBezTo>
                    <a:pt x="13556" y="185908"/>
                    <a:pt x="8863" y="183965"/>
                    <a:pt x="5403" y="180505"/>
                  </a:cubicBezTo>
                  <a:cubicBezTo>
                    <a:pt x="1944" y="177045"/>
                    <a:pt x="0" y="172353"/>
                    <a:pt x="0" y="167460"/>
                  </a:cubicBezTo>
                  <a:lnTo>
                    <a:pt x="0" y="18448"/>
                  </a:lnTo>
                  <a:cubicBezTo>
                    <a:pt x="0" y="13556"/>
                    <a:pt x="1944" y="8863"/>
                    <a:pt x="5403" y="5403"/>
                  </a:cubicBezTo>
                  <a:cubicBezTo>
                    <a:pt x="8863" y="1944"/>
                    <a:pt x="13556" y="0"/>
                    <a:pt x="18448" y="0"/>
                  </a:cubicBezTo>
                  <a:close/>
                </a:path>
              </a:pathLst>
            </a:custGeom>
            <a:solidFill>
              <a:srgbClr val="2DB292">
                <a:alpha val="52941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28575"/>
              <a:ext cx="1986895" cy="214483"/>
            </a:xfrm>
            <a:prstGeom prst="rect">
              <a:avLst/>
            </a:prstGeom>
          </p:spPr>
          <p:txBody>
            <a:bodyPr lIns="50866" tIns="50866" rIns="50866" bIns="50866" rtlCol="0" anchor="ctr"/>
            <a:lstStyle/>
            <a:p>
              <a:pPr algn="ctr">
                <a:lnSpc>
                  <a:spcPts val="2153"/>
                </a:lnSpc>
              </a:pPr>
              <a:endParaRPr/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241486" y="3885797"/>
            <a:ext cx="7553745" cy="448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Accommodation and Food Services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241486" y="4687811"/>
            <a:ext cx="7553745" cy="448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Health Care and Social Assistance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241486" y="5488191"/>
            <a:ext cx="7553745" cy="448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Retail Trade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241486" y="6288570"/>
            <a:ext cx="7553745" cy="448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40"/>
              </a:lnSpc>
              <a:spcBef>
                <a:spcPct val="0"/>
              </a:spcBef>
            </a:pPr>
            <a:r>
              <a:rPr lang="en-US" sz="2600" u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Administrative, Support and Waste Services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241486" y="7090584"/>
            <a:ext cx="7553745" cy="448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Professional, Scientific and Technical Services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9900838" y="2490562"/>
            <a:ext cx="6715326" cy="778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8"/>
              </a:lnSpc>
            </a:pPr>
            <a:r>
              <a:rPr lang="en-US" sz="4606" b="1">
                <a:solidFill>
                  <a:srgbClr val="000000"/>
                </a:solidFill>
                <a:latin typeface="Proxima Nova Heavy"/>
                <a:ea typeface="Proxima Nova Heavy"/>
                <a:cs typeface="Proxima Nova Heavy"/>
                <a:sym typeface="Proxima Nova Heavy"/>
              </a:rPr>
              <a:t>OCCUPATIONS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0546529" y="9957945"/>
            <a:ext cx="7714292" cy="266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1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*Central Florida: Orange, Seminole, Osceola, Lake &amp; Sumter Counties</a:t>
            </a:r>
          </a:p>
        </p:txBody>
      </p:sp>
      <p:sp>
        <p:nvSpPr>
          <p:cNvPr id="51" name="Freeform 51"/>
          <p:cNvSpPr/>
          <p:nvPr/>
        </p:nvSpPr>
        <p:spPr>
          <a:xfrm>
            <a:off x="-732008" y="9514736"/>
            <a:ext cx="8814957" cy="384652"/>
          </a:xfrm>
          <a:custGeom>
            <a:avLst/>
            <a:gdLst/>
            <a:ahLst/>
            <a:cxnLst/>
            <a:rect l="l" t="t" r="r" b="b"/>
            <a:pathLst>
              <a:path w="8814957" h="384652">
                <a:moveTo>
                  <a:pt x="0" y="0"/>
                </a:moveTo>
                <a:lnTo>
                  <a:pt x="8814957" y="0"/>
                </a:lnTo>
                <a:lnTo>
                  <a:pt x="8814957" y="384652"/>
                </a:lnTo>
                <a:lnTo>
                  <a:pt x="0" y="3846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730" b="-73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2" name="Group 52"/>
          <p:cNvGrpSpPr/>
          <p:nvPr/>
        </p:nvGrpSpPr>
        <p:grpSpPr>
          <a:xfrm>
            <a:off x="8297753" y="9331064"/>
            <a:ext cx="1692494" cy="751996"/>
            <a:chOff x="0" y="0"/>
            <a:chExt cx="3481918" cy="154706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3481959" cy="1547114"/>
            </a:xfrm>
            <a:custGeom>
              <a:avLst/>
              <a:gdLst/>
              <a:ahLst/>
              <a:cxnLst/>
              <a:rect l="l" t="t" r="r" b="b"/>
              <a:pathLst>
                <a:path w="3481959" h="1547114">
                  <a:moveTo>
                    <a:pt x="0" y="0"/>
                  </a:moveTo>
                  <a:lnTo>
                    <a:pt x="3481959" y="0"/>
                  </a:lnTo>
                  <a:lnTo>
                    <a:pt x="3481959" y="1547114"/>
                  </a:lnTo>
                  <a:lnTo>
                    <a:pt x="0" y="15471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4" name="Freeform 54"/>
          <p:cNvSpPr/>
          <p:nvPr/>
        </p:nvSpPr>
        <p:spPr>
          <a:xfrm rot="-10800000">
            <a:off x="10152172" y="9514736"/>
            <a:ext cx="8814957" cy="384652"/>
          </a:xfrm>
          <a:custGeom>
            <a:avLst/>
            <a:gdLst/>
            <a:ahLst/>
            <a:cxnLst/>
            <a:rect l="l" t="t" r="r" b="b"/>
            <a:pathLst>
              <a:path w="8814957" h="384652">
                <a:moveTo>
                  <a:pt x="0" y="0"/>
                </a:moveTo>
                <a:lnTo>
                  <a:pt x="8814957" y="0"/>
                </a:lnTo>
                <a:lnTo>
                  <a:pt x="8814957" y="384652"/>
                </a:lnTo>
                <a:lnTo>
                  <a:pt x="0" y="3846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730" b="-73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5" name="TextBox 55"/>
          <p:cNvSpPr txBox="1"/>
          <p:nvPr/>
        </p:nvSpPr>
        <p:spPr>
          <a:xfrm>
            <a:off x="7810120" y="1404786"/>
            <a:ext cx="2667760" cy="304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1"/>
              </a:lnSpc>
              <a:spcBef>
                <a:spcPct val="0"/>
              </a:spcBef>
            </a:pPr>
            <a:r>
              <a:rPr lang="en-US" sz="2026" b="1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BY EMPLOYMENT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35111"/>
            <a:ext cx="18288000" cy="1184132"/>
            <a:chOff x="0" y="0"/>
            <a:chExt cx="24384000" cy="15788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578843"/>
            </a:xfrm>
            <a:custGeom>
              <a:avLst/>
              <a:gdLst/>
              <a:ahLst/>
              <a:cxnLst/>
              <a:rect l="l" t="t" r="r" b="b"/>
              <a:pathLst>
                <a:path w="24384000" h="1578843">
                  <a:moveTo>
                    <a:pt x="0" y="0"/>
                  </a:moveTo>
                  <a:lnTo>
                    <a:pt x="24384000" y="0"/>
                  </a:lnTo>
                  <a:lnTo>
                    <a:pt x="24384000" y="1578843"/>
                  </a:lnTo>
                  <a:lnTo>
                    <a:pt x="0" y="1578843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24384000" cy="1588368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0" lvl="0" indent="0" algn="ctr">
                <a:lnSpc>
                  <a:spcPts val="6000"/>
                </a:lnSpc>
                <a:spcBef>
                  <a:spcPct val="0"/>
                </a:spcBef>
              </a:pPr>
              <a:r>
                <a:rPr lang="en-US" sz="5001" b="1">
                  <a:solidFill>
                    <a:srgbClr val="000000"/>
                  </a:solidFill>
                  <a:latin typeface="Proxima Nova Heavy"/>
                  <a:ea typeface="Proxima Nova Heavy"/>
                  <a:cs typeface="Proxima Nova Heavy"/>
                  <a:sym typeface="Proxima Nova Heavy"/>
                </a:rPr>
                <a:t>CENTRAL FLORIDA PROJECTED JOB GROWTH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4367" y="9950648"/>
            <a:ext cx="6431652" cy="319543"/>
            <a:chOff x="0" y="0"/>
            <a:chExt cx="8575536" cy="42605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575536" cy="426057"/>
            </a:xfrm>
            <a:custGeom>
              <a:avLst/>
              <a:gdLst/>
              <a:ahLst/>
              <a:cxnLst/>
              <a:rect l="l" t="t" r="r" b="b"/>
              <a:pathLst>
                <a:path w="8575536" h="426057">
                  <a:moveTo>
                    <a:pt x="0" y="0"/>
                  </a:moveTo>
                  <a:lnTo>
                    <a:pt x="8575536" y="0"/>
                  </a:lnTo>
                  <a:lnTo>
                    <a:pt x="8575536" y="426057"/>
                  </a:lnTo>
                  <a:lnTo>
                    <a:pt x="0" y="426057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575536" cy="46415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0" lvl="0" indent="0"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Source: BLS EMP via JobsEQ 2025Q4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-732008" y="9514736"/>
            <a:ext cx="8814957" cy="384652"/>
          </a:xfrm>
          <a:custGeom>
            <a:avLst/>
            <a:gdLst/>
            <a:ahLst/>
            <a:cxnLst/>
            <a:rect l="l" t="t" r="r" b="b"/>
            <a:pathLst>
              <a:path w="8814957" h="384652">
                <a:moveTo>
                  <a:pt x="0" y="0"/>
                </a:moveTo>
                <a:lnTo>
                  <a:pt x="8814957" y="0"/>
                </a:lnTo>
                <a:lnTo>
                  <a:pt x="8814957" y="384652"/>
                </a:lnTo>
                <a:lnTo>
                  <a:pt x="0" y="3846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730" b="-73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8297753" y="9331064"/>
            <a:ext cx="1692494" cy="751996"/>
            <a:chOff x="0" y="0"/>
            <a:chExt cx="3481918" cy="15470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481959" cy="1547114"/>
            </a:xfrm>
            <a:custGeom>
              <a:avLst/>
              <a:gdLst/>
              <a:ahLst/>
              <a:cxnLst/>
              <a:rect l="l" t="t" r="r" b="b"/>
              <a:pathLst>
                <a:path w="3481959" h="1547114">
                  <a:moveTo>
                    <a:pt x="0" y="0"/>
                  </a:moveTo>
                  <a:lnTo>
                    <a:pt x="3481959" y="0"/>
                  </a:lnTo>
                  <a:lnTo>
                    <a:pt x="3481959" y="1547114"/>
                  </a:lnTo>
                  <a:lnTo>
                    <a:pt x="0" y="15471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Freeform 11"/>
          <p:cNvSpPr/>
          <p:nvPr/>
        </p:nvSpPr>
        <p:spPr>
          <a:xfrm rot="-10800000">
            <a:off x="10209322" y="9514736"/>
            <a:ext cx="8814957" cy="384652"/>
          </a:xfrm>
          <a:custGeom>
            <a:avLst/>
            <a:gdLst/>
            <a:ahLst/>
            <a:cxnLst/>
            <a:rect l="l" t="t" r="r" b="b"/>
            <a:pathLst>
              <a:path w="8814957" h="384652">
                <a:moveTo>
                  <a:pt x="0" y="0"/>
                </a:moveTo>
                <a:lnTo>
                  <a:pt x="8814957" y="0"/>
                </a:lnTo>
                <a:lnTo>
                  <a:pt x="8814957" y="384652"/>
                </a:lnTo>
                <a:lnTo>
                  <a:pt x="0" y="3846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730" b="-73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0" y="1234017"/>
            <a:ext cx="18287404" cy="466013"/>
            <a:chOff x="0" y="0"/>
            <a:chExt cx="24383206" cy="62135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4383206" cy="621350"/>
            </a:xfrm>
            <a:custGeom>
              <a:avLst/>
              <a:gdLst/>
              <a:ahLst/>
              <a:cxnLst/>
              <a:rect l="l" t="t" r="r" b="b"/>
              <a:pathLst>
                <a:path w="24383206" h="621350">
                  <a:moveTo>
                    <a:pt x="0" y="0"/>
                  </a:moveTo>
                  <a:lnTo>
                    <a:pt x="24383206" y="0"/>
                  </a:lnTo>
                  <a:lnTo>
                    <a:pt x="24383206" y="621350"/>
                  </a:lnTo>
                  <a:lnTo>
                    <a:pt x="0" y="62135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0"/>
              <a:ext cx="24383206" cy="6213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2279"/>
                </a:lnSpc>
              </a:pPr>
              <a:r>
                <a:rPr lang="en-US" sz="1900" b="1">
                  <a:solidFill>
                    <a:srgbClr val="000000"/>
                  </a:solidFill>
                  <a:latin typeface="Proxima Nova Heavy"/>
                  <a:ea typeface="Proxima Nova Heavy"/>
                  <a:cs typeface="Proxima Nova Heavy"/>
                  <a:sym typeface="Proxima Nova Heavy"/>
                </a:rPr>
                <a:t>3-YEAR PROJECTION</a:t>
              </a:r>
            </a:p>
          </p:txBody>
        </p:sp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8502" y="2677438"/>
            <a:ext cx="9744362" cy="7005343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2793104" y="3854836"/>
            <a:ext cx="3954778" cy="493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08"/>
              </a:lnSpc>
            </a:pPr>
            <a:r>
              <a:rPr lang="en-US" sz="1590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FOOD PREPARATION AND SERVING RELATED OCCUPATIONS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793104" y="4970214"/>
            <a:ext cx="3954778" cy="251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08"/>
              </a:lnSpc>
            </a:pPr>
            <a:r>
              <a:rPr lang="en-US" sz="1590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MANAGEMENT OCCUPATIONS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793104" y="5777378"/>
            <a:ext cx="3954778" cy="493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08"/>
              </a:lnSpc>
            </a:pPr>
            <a:r>
              <a:rPr lang="en-US" sz="1590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TRANSPORTATION AND MATERIAL MOVING OCCUPATIONS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727936" y="7899663"/>
            <a:ext cx="4019945" cy="251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08"/>
              </a:lnSpc>
            </a:pPr>
            <a:r>
              <a:rPr lang="en-US" sz="1590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SALES AND RELATED OCCUPATIONS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581310" y="6753205"/>
            <a:ext cx="4166572" cy="493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08"/>
              </a:lnSpc>
            </a:pPr>
            <a:r>
              <a:rPr lang="en-US" sz="1590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HEALTHCARE PRACTITIONERS AND TECHNICAL OCCUPATIONS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4393595" y="3902408"/>
            <a:ext cx="1312500" cy="398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07"/>
              </a:lnSpc>
            </a:pPr>
            <a:r>
              <a:rPr lang="en-US" sz="2589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7,770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3037848" y="4896694"/>
            <a:ext cx="1312500" cy="398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07"/>
              </a:lnSpc>
            </a:pPr>
            <a:r>
              <a:rPr lang="en-US" sz="2589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6,423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037848" y="5824950"/>
            <a:ext cx="1312500" cy="398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07"/>
              </a:lnSpc>
            </a:pPr>
            <a:r>
              <a:rPr lang="en-US" sz="2589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6,349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798432" y="6800777"/>
            <a:ext cx="1312500" cy="398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07"/>
              </a:lnSpc>
            </a:pPr>
            <a:r>
              <a:rPr lang="en-US" sz="2589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4,995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638855" y="7826143"/>
            <a:ext cx="1312500" cy="398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07"/>
              </a:lnSpc>
            </a:pPr>
            <a:r>
              <a:rPr lang="en-US" sz="2589" b="1">
                <a:solidFill>
                  <a:srgbClr val="0D0D0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4,948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346504" y="9957945"/>
            <a:ext cx="7714292" cy="266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1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*Central Florida: Orange, Seminole, Osceola, Lake &amp; Sumter Counties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3110466" y="2211659"/>
            <a:ext cx="12067068" cy="817495"/>
            <a:chOff x="0" y="0"/>
            <a:chExt cx="16089424" cy="1089994"/>
          </a:xfrm>
        </p:grpSpPr>
        <p:grpSp>
          <p:nvGrpSpPr>
            <p:cNvPr id="28" name="Group 28"/>
            <p:cNvGrpSpPr/>
            <p:nvPr/>
          </p:nvGrpSpPr>
          <p:grpSpPr>
            <a:xfrm>
              <a:off x="0" y="0"/>
              <a:ext cx="16089424" cy="1089994"/>
              <a:chOff x="0" y="0"/>
              <a:chExt cx="3174054" cy="215029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3174054" cy="215029"/>
              </a:xfrm>
              <a:custGeom>
                <a:avLst/>
                <a:gdLst/>
                <a:ahLst/>
                <a:cxnLst/>
                <a:rect l="l" t="t" r="r" b="b"/>
                <a:pathLst>
                  <a:path w="3174054" h="215029">
                    <a:moveTo>
                      <a:pt x="11548" y="0"/>
                    </a:moveTo>
                    <a:lnTo>
                      <a:pt x="3162506" y="0"/>
                    </a:lnTo>
                    <a:cubicBezTo>
                      <a:pt x="3165569" y="0"/>
                      <a:pt x="3168506" y="1217"/>
                      <a:pt x="3170672" y="3382"/>
                    </a:cubicBezTo>
                    <a:cubicBezTo>
                      <a:pt x="3172838" y="5548"/>
                      <a:pt x="3174054" y="8486"/>
                      <a:pt x="3174054" y="11548"/>
                    </a:cubicBezTo>
                    <a:lnTo>
                      <a:pt x="3174054" y="203481"/>
                    </a:lnTo>
                    <a:cubicBezTo>
                      <a:pt x="3174054" y="206544"/>
                      <a:pt x="3172838" y="209481"/>
                      <a:pt x="3170672" y="211647"/>
                    </a:cubicBezTo>
                    <a:cubicBezTo>
                      <a:pt x="3168506" y="213813"/>
                      <a:pt x="3165569" y="215029"/>
                      <a:pt x="3162506" y="215029"/>
                    </a:cubicBezTo>
                    <a:lnTo>
                      <a:pt x="11548" y="215029"/>
                    </a:lnTo>
                    <a:cubicBezTo>
                      <a:pt x="8486" y="215029"/>
                      <a:pt x="5548" y="213813"/>
                      <a:pt x="3382" y="211647"/>
                    </a:cubicBezTo>
                    <a:cubicBezTo>
                      <a:pt x="1217" y="209481"/>
                      <a:pt x="0" y="206544"/>
                      <a:pt x="0" y="203481"/>
                    </a:cubicBezTo>
                    <a:lnTo>
                      <a:pt x="0" y="11548"/>
                    </a:lnTo>
                    <a:cubicBezTo>
                      <a:pt x="0" y="8486"/>
                      <a:pt x="1217" y="5548"/>
                      <a:pt x="3382" y="3382"/>
                    </a:cubicBezTo>
                    <a:cubicBezTo>
                      <a:pt x="5548" y="1217"/>
                      <a:pt x="8486" y="0"/>
                      <a:pt x="11548" y="0"/>
                    </a:cubicBezTo>
                    <a:close/>
                  </a:path>
                </a:pathLst>
              </a:custGeom>
              <a:solidFill>
                <a:srgbClr val="16A0DB">
                  <a:alpha val="52941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0" y="-38100"/>
                <a:ext cx="3174054" cy="253129"/>
              </a:xfrm>
              <a:prstGeom prst="rect">
                <a:avLst/>
              </a:prstGeom>
            </p:spPr>
            <p:txBody>
              <a:bodyPr lIns="50866" tIns="50866" rIns="50866" bIns="50866" rtlCol="0" anchor="ctr"/>
              <a:lstStyle/>
              <a:p>
                <a:pPr algn="ctr">
                  <a:lnSpc>
                    <a:spcPts val="2433"/>
                  </a:lnSpc>
                </a:pPr>
                <a:endParaRPr/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475338" y="151346"/>
              <a:ext cx="15138748" cy="7873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88"/>
                </a:lnSpc>
              </a:pPr>
              <a:r>
                <a:rPr lang="en-US" sz="1990" b="1">
                  <a:solidFill>
                    <a:srgbClr val="0D0D0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ESTIMATED NUMBER OF NEW JOBS EXPECTED.</a:t>
              </a:r>
            </a:p>
            <a:p>
              <a:pPr algn="ctr">
                <a:lnSpc>
                  <a:spcPts val="2388"/>
                </a:lnSpc>
              </a:pPr>
              <a:r>
                <a:rPr lang="en-US" sz="1990" b="1">
                  <a:solidFill>
                    <a:srgbClr val="0D0D0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THIS DOES NOT INCLUDE CHANGES DUE TO SEPARATIONS.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988767"/>
            <a:ext cx="1323590" cy="1323590"/>
            <a:chOff x="0" y="0"/>
            <a:chExt cx="1764786" cy="17647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64792" cy="1764792"/>
            </a:xfrm>
            <a:custGeom>
              <a:avLst/>
              <a:gdLst/>
              <a:ahLst/>
              <a:cxnLst/>
              <a:rect l="l" t="t" r="r" b="b"/>
              <a:pathLst>
                <a:path w="1764792" h="1764792">
                  <a:moveTo>
                    <a:pt x="882396" y="0"/>
                  </a:moveTo>
                  <a:cubicBezTo>
                    <a:pt x="395097" y="0"/>
                    <a:pt x="0" y="395097"/>
                    <a:pt x="0" y="882396"/>
                  </a:cubicBezTo>
                  <a:cubicBezTo>
                    <a:pt x="0" y="1369695"/>
                    <a:pt x="395097" y="1764792"/>
                    <a:pt x="882396" y="1764792"/>
                  </a:cubicBezTo>
                  <a:cubicBezTo>
                    <a:pt x="1369695" y="1764792"/>
                    <a:pt x="1764792" y="1369695"/>
                    <a:pt x="1764792" y="882396"/>
                  </a:cubicBezTo>
                  <a:cubicBezTo>
                    <a:pt x="1764792" y="395097"/>
                    <a:pt x="1369695" y="0"/>
                    <a:pt x="882396" y="0"/>
                  </a:cubicBezTo>
                  <a:close/>
                </a:path>
              </a:pathLst>
            </a:custGeom>
            <a:solidFill>
              <a:srgbClr val="0D76BD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028419" y="1988767"/>
            <a:ext cx="1323590" cy="1323590"/>
            <a:chOff x="0" y="0"/>
            <a:chExt cx="1764786" cy="176478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764792" cy="1764792"/>
            </a:xfrm>
            <a:custGeom>
              <a:avLst/>
              <a:gdLst/>
              <a:ahLst/>
              <a:cxnLst/>
              <a:rect l="l" t="t" r="r" b="b"/>
              <a:pathLst>
                <a:path w="1764792" h="1764792">
                  <a:moveTo>
                    <a:pt x="882396" y="0"/>
                  </a:moveTo>
                  <a:cubicBezTo>
                    <a:pt x="395097" y="0"/>
                    <a:pt x="0" y="395097"/>
                    <a:pt x="0" y="882396"/>
                  </a:cubicBezTo>
                  <a:cubicBezTo>
                    <a:pt x="0" y="1369695"/>
                    <a:pt x="395097" y="1764792"/>
                    <a:pt x="882396" y="1764792"/>
                  </a:cubicBezTo>
                  <a:cubicBezTo>
                    <a:pt x="1369695" y="1764792"/>
                    <a:pt x="1764792" y="1369695"/>
                    <a:pt x="1764792" y="882396"/>
                  </a:cubicBezTo>
                  <a:cubicBezTo>
                    <a:pt x="1764792" y="395097"/>
                    <a:pt x="1369695" y="0"/>
                    <a:pt x="882396" y="0"/>
                  </a:cubicBezTo>
                  <a:close/>
                </a:path>
              </a:pathLst>
            </a:custGeom>
            <a:solidFill>
              <a:srgbClr val="F2612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1328241" y="2320988"/>
            <a:ext cx="912501" cy="854330"/>
          </a:xfrm>
          <a:custGeom>
            <a:avLst/>
            <a:gdLst/>
            <a:ahLst/>
            <a:cxnLst/>
            <a:rect l="l" t="t" r="r" b="b"/>
            <a:pathLst>
              <a:path w="912501" h="854330">
                <a:moveTo>
                  <a:pt x="0" y="0"/>
                </a:moveTo>
                <a:lnTo>
                  <a:pt x="912501" y="0"/>
                </a:lnTo>
                <a:lnTo>
                  <a:pt x="912501" y="854330"/>
                </a:lnTo>
                <a:lnTo>
                  <a:pt x="0" y="8543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66" b="-6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1772036" y="1988767"/>
            <a:ext cx="1323590" cy="1323590"/>
            <a:chOff x="0" y="0"/>
            <a:chExt cx="1764786" cy="176478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764792" cy="1764792"/>
            </a:xfrm>
            <a:custGeom>
              <a:avLst/>
              <a:gdLst/>
              <a:ahLst/>
              <a:cxnLst/>
              <a:rect l="l" t="t" r="r" b="b"/>
              <a:pathLst>
                <a:path w="1764792" h="1764792">
                  <a:moveTo>
                    <a:pt x="882396" y="0"/>
                  </a:moveTo>
                  <a:cubicBezTo>
                    <a:pt x="395097" y="0"/>
                    <a:pt x="0" y="395097"/>
                    <a:pt x="0" y="882396"/>
                  </a:cubicBezTo>
                  <a:cubicBezTo>
                    <a:pt x="0" y="1369695"/>
                    <a:pt x="395097" y="1764792"/>
                    <a:pt x="882396" y="1764792"/>
                  </a:cubicBezTo>
                  <a:cubicBezTo>
                    <a:pt x="1369695" y="1764792"/>
                    <a:pt x="1764792" y="1369695"/>
                    <a:pt x="1764792" y="882396"/>
                  </a:cubicBezTo>
                  <a:cubicBezTo>
                    <a:pt x="1764792" y="395097"/>
                    <a:pt x="1369695" y="0"/>
                    <a:pt x="882396" y="0"/>
                  </a:cubicBezTo>
                  <a:close/>
                </a:path>
              </a:pathLst>
            </a:custGeom>
            <a:solidFill>
              <a:srgbClr val="54B948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/>
          <p:cNvSpPr/>
          <p:nvPr/>
        </p:nvSpPr>
        <p:spPr>
          <a:xfrm>
            <a:off x="6221571" y="2097862"/>
            <a:ext cx="956333" cy="940792"/>
          </a:xfrm>
          <a:custGeom>
            <a:avLst/>
            <a:gdLst/>
            <a:ahLst/>
            <a:cxnLst/>
            <a:rect l="l" t="t" r="r" b="b"/>
            <a:pathLst>
              <a:path w="956333" h="940792">
                <a:moveTo>
                  <a:pt x="0" y="0"/>
                </a:moveTo>
                <a:lnTo>
                  <a:pt x="956333" y="0"/>
                </a:lnTo>
                <a:lnTo>
                  <a:pt x="956333" y="940792"/>
                </a:lnTo>
                <a:lnTo>
                  <a:pt x="0" y="940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322" b="-32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1983368" y="2129419"/>
            <a:ext cx="925656" cy="925656"/>
          </a:xfrm>
          <a:custGeom>
            <a:avLst/>
            <a:gdLst/>
            <a:ahLst/>
            <a:cxnLst/>
            <a:rect l="l" t="t" r="r" b="b"/>
            <a:pathLst>
              <a:path w="925656" h="925656">
                <a:moveTo>
                  <a:pt x="0" y="0"/>
                </a:moveTo>
                <a:lnTo>
                  <a:pt x="925656" y="0"/>
                </a:lnTo>
                <a:lnTo>
                  <a:pt x="925656" y="925656"/>
                </a:lnTo>
                <a:lnTo>
                  <a:pt x="0" y="9256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510" b="-51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1" name="Group 11"/>
          <p:cNvGrpSpPr/>
          <p:nvPr/>
        </p:nvGrpSpPr>
        <p:grpSpPr>
          <a:xfrm>
            <a:off x="2608642" y="2110336"/>
            <a:ext cx="3419777" cy="526408"/>
            <a:chOff x="0" y="0"/>
            <a:chExt cx="4559702" cy="70187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559702" cy="701878"/>
            </a:xfrm>
            <a:custGeom>
              <a:avLst/>
              <a:gdLst/>
              <a:ahLst/>
              <a:cxnLst/>
              <a:rect l="l" t="t" r="r" b="b"/>
              <a:pathLst>
                <a:path w="4559702" h="701878">
                  <a:moveTo>
                    <a:pt x="0" y="0"/>
                  </a:moveTo>
                  <a:lnTo>
                    <a:pt x="4559702" y="0"/>
                  </a:lnTo>
                  <a:lnTo>
                    <a:pt x="4559702" y="701878"/>
                  </a:lnTo>
                  <a:lnTo>
                    <a:pt x="0" y="701878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4559702" cy="749503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3515"/>
                </a:lnSpc>
              </a:pPr>
              <a:r>
                <a:rPr lang="en-US" sz="2511" b="1">
                  <a:solidFill>
                    <a:srgbClr val="0D76BD"/>
                  </a:solidFill>
                  <a:latin typeface="Proxima Nova Heavy"/>
                  <a:ea typeface="Proxima Nova Heavy"/>
                  <a:cs typeface="Proxima Nova Heavy"/>
                  <a:sym typeface="Proxima Nova Heavy"/>
                </a:rPr>
                <a:t>UNIQUE POSTINGS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608642" y="2576573"/>
            <a:ext cx="4456381" cy="763291"/>
            <a:chOff x="0" y="0"/>
            <a:chExt cx="5941842" cy="101772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941842" cy="1017721"/>
            </a:xfrm>
            <a:custGeom>
              <a:avLst/>
              <a:gdLst/>
              <a:ahLst/>
              <a:cxnLst/>
              <a:rect l="l" t="t" r="r" b="b"/>
              <a:pathLst>
                <a:path w="5941842" h="1017721">
                  <a:moveTo>
                    <a:pt x="0" y="0"/>
                  </a:moveTo>
                  <a:lnTo>
                    <a:pt x="5941842" y="0"/>
                  </a:lnTo>
                  <a:lnTo>
                    <a:pt x="5941842" y="1017721"/>
                  </a:lnTo>
                  <a:lnTo>
                    <a:pt x="0" y="1017721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38100"/>
              <a:ext cx="5941842" cy="97962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3982"/>
                </a:lnSpc>
              </a:pPr>
              <a:r>
                <a:rPr lang="en-US" sz="3588" b="1" spc="-125">
                  <a:solidFill>
                    <a:srgbClr val="00000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325,972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608360" y="2110369"/>
            <a:ext cx="4375008" cy="526408"/>
            <a:chOff x="0" y="0"/>
            <a:chExt cx="5833344" cy="70187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833344" cy="701878"/>
            </a:xfrm>
            <a:custGeom>
              <a:avLst/>
              <a:gdLst/>
              <a:ahLst/>
              <a:cxnLst/>
              <a:rect l="l" t="t" r="r" b="b"/>
              <a:pathLst>
                <a:path w="5833344" h="701878">
                  <a:moveTo>
                    <a:pt x="0" y="0"/>
                  </a:moveTo>
                  <a:lnTo>
                    <a:pt x="5833344" y="0"/>
                  </a:lnTo>
                  <a:lnTo>
                    <a:pt x="5833344" y="701878"/>
                  </a:lnTo>
                  <a:lnTo>
                    <a:pt x="0" y="701878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5833344" cy="749503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3515"/>
                </a:lnSpc>
              </a:pPr>
              <a:r>
                <a:rPr lang="en-US" sz="2511" b="1">
                  <a:solidFill>
                    <a:srgbClr val="F26122"/>
                  </a:solidFill>
                  <a:latin typeface="Proxima Nova Heavy"/>
                  <a:ea typeface="Proxima Nova Heavy"/>
                  <a:cs typeface="Proxima Nova Heavy"/>
                  <a:sym typeface="Proxima Nova Heavy"/>
                </a:rPr>
                <a:t>EMPLOYERS COMPETING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608360" y="2606359"/>
            <a:ext cx="1650744" cy="763291"/>
            <a:chOff x="0" y="0"/>
            <a:chExt cx="2200992" cy="1017721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200992" cy="1017721"/>
            </a:xfrm>
            <a:custGeom>
              <a:avLst/>
              <a:gdLst/>
              <a:ahLst/>
              <a:cxnLst/>
              <a:rect l="l" t="t" r="r" b="b"/>
              <a:pathLst>
                <a:path w="2200992" h="1017721">
                  <a:moveTo>
                    <a:pt x="0" y="0"/>
                  </a:moveTo>
                  <a:lnTo>
                    <a:pt x="2200992" y="0"/>
                  </a:lnTo>
                  <a:lnTo>
                    <a:pt x="2200992" y="1017721"/>
                  </a:lnTo>
                  <a:lnTo>
                    <a:pt x="0" y="1017721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38100"/>
              <a:ext cx="2200992" cy="97962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3982"/>
                </a:lnSpc>
              </a:pPr>
              <a:r>
                <a:rPr lang="en-US" sz="3588" b="1" spc="-125">
                  <a:solidFill>
                    <a:srgbClr val="00000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21,841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351977" y="2110369"/>
            <a:ext cx="3907323" cy="526408"/>
            <a:chOff x="0" y="0"/>
            <a:chExt cx="5209764" cy="70187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209764" cy="701878"/>
            </a:xfrm>
            <a:custGeom>
              <a:avLst/>
              <a:gdLst/>
              <a:ahLst/>
              <a:cxnLst/>
              <a:rect l="l" t="t" r="r" b="b"/>
              <a:pathLst>
                <a:path w="5209764" h="701878">
                  <a:moveTo>
                    <a:pt x="0" y="0"/>
                  </a:moveTo>
                  <a:lnTo>
                    <a:pt x="5209764" y="0"/>
                  </a:lnTo>
                  <a:lnTo>
                    <a:pt x="5209764" y="701878"/>
                  </a:lnTo>
                  <a:lnTo>
                    <a:pt x="0" y="701878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47625"/>
              <a:ext cx="5209764" cy="749503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3515"/>
                </a:lnSpc>
              </a:pPr>
              <a:r>
                <a:rPr lang="en-US" sz="2511" b="1">
                  <a:solidFill>
                    <a:srgbClr val="54B948"/>
                  </a:solidFill>
                  <a:latin typeface="Proxima Nova Heavy"/>
                  <a:ea typeface="Proxima Nova Heavy"/>
                  <a:cs typeface="Proxima Nova Heavy"/>
                  <a:sym typeface="Proxima Nova Heavy"/>
                </a:rPr>
                <a:t>ADVERTISED SALARY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351979" y="2606359"/>
            <a:ext cx="2523869" cy="763291"/>
            <a:chOff x="0" y="0"/>
            <a:chExt cx="3365158" cy="1017721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365158" cy="1017721"/>
            </a:xfrm>
            <a:custGeom>
              <a:avLst/>
              <a:gdLst/>
              <a:ahLst/>
              <a:cxnLst/>
              <a:rect l="l" t="t" r="r" b="b"/>
              <a:pathLst>
                <a:path w="3365158" h="1017721">
                  <a:moveTo>
                    <a:pt x="0" y="0"/>
                  </a:moveTo>
                  <a:lnTo>
                    <a:pt x="3365158" y="0"/>
                  </a:lnTo>
                  <a:lnTo>
                    <a:pt x="3365158" y="1017721"/>
                  </a:lnTo>
                  <a:lnTo>
                    <a:pt x="0" y="1017721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38100"/>
              <a:ext cx="3365158" cy="97962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3982"/>
                </a:lnSpc>
              </a:pPr>
              <a:r>
                <a:rPr lang="en-US" sz="3588" b="1">
                  <a:solidFill>
                    <a:srgbClr val="00000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$24.06/hr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97" y="538992"/>
            <a:ext cx="18287403" cy="1040054"/>
            <a:chOff x="0" y="0"/>
            <a:chExt cx="24383204" cy="138673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24383205" cy="1386739"/>
            </a:xfrm>
            <a:custGeom>
              <a:avLst/>
              <a:gdLst/>
              <a:ahLst/>
              <a:cxnLst/>
              <a:rect l="l" t="t" r="r" b="b"/>
              <a:pathLst>
                <a:path w="24383205" h="1386739">
                  <a:moveTo>
                    <a:pt x="0" y="0"/>
                  </a:moveTo>
                  <a:lnTo>
                    <a:pt x="24383205" y="0"/>
                  </a:lnTo>
                  <a:lnTo>
                    <a:pt x="24383205" y="1386739"/>
                  </a:lnTo>
                  <a:lnTo>
                    <a:pt x="0" y="1386739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9525"/>
              <a:ext cx="24383204" cy="137721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5880"/>
                </a:lnSpc>
                <a:spcBef>
                  <a:spcPct val="0"/>
                </a:spcBef>
              </a:pPr>
              <a:r>
                <a:rPr lang="en-US" sz="4901" b="1">
                  <a:solidFill>
                    <a:srgbClr val="000000"/>
                  </a:solidFill>
                  <a:latin typeface="Proxima Nova Heavy"/>
                  <a:ea typeface="Proxima Nova Heavy"/>
                  <a:cs typeface="Proxima Nova Heavy"/>
                  <a:sym typeface="Proxima Nova Heavy"/>
                </a:rPr>
                <a:t>CENTRAL FLORIDA: YOY JOB POSTINGS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0246674" y="4064974"/>
            <a:ext cx="6206701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>
                <a:solidFill>
                  <a:srgbClr val="000000"/>
                </a:solidFill>
                <a:latin typeface="Proxima Nova Heavy"/>
                <a:ea typeface="Proxima Nova Heavy"/>
                <a:cs typeface="Proxima Nova Heavy"/>
                <a:sym typeface="Proxima Nova Heavy"/>
              </a:rPr>
              <a:t>TOP 5 POSTED OCCUPATIONS 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1111385" y="4423114"/>
            <a:ext cx="4477281" cy="306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Proxima Nova Heavy"/>
                <a:ea typeface="Proxima Nova Heavy"/>
                <a:cs typeface="Proxima Nova Heavy"/>
                <a:sym typeface="Proxima Nova Heavy"/>
              </a:rPr>
              <a:t>APR 2025 - APR 2026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9550553" y="5053706"/>
            <a:ext cx="7598944" cy="706783"/>
            <a:chOff x="0" y="0"/>
            <a:chExt cx="1998784" cy="185908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998784" cy="185908"/>
            </a:xfrm>
            <a:custGeom>
              <a:avLst/>
              <a:gdLst/>
              <a:ahLst/>
              <a:cxnLst/>
              <a:rect l="l" t="t" r="r" b="b"/>
              <a:pathLst>
                <a:path w="1998784" h="185908">
                  <a:moveTo>
                    <a:pt x="18339" y="0"/>
                  </a:moveTo>
                  <a:lnTo>
                    <a:pt x="1980445" y="0"/>
                  </a:lnTo>
                  <a:cubicBezTo>
                    <a:pt x="1985309" y="0"/>
                    <a:pt x="1989973" y="1932"/>
                    <a:pt x="1993413" y="5371"/>
                  </a:cubicBezTo>
                  <a:cubicBezTo>
                    <a:pt x="1996852" y="8810"/>
                    <a:pt x="1998784" y="13475"/>
                    <a:pt x="1998784" y="18339"/>
                  </a:cubicBezTo>
                  <a:lnTo>
                    <a:pt x="1998784" y="167570"/>
                  </a:lnTo>
                  <a:cubicBezTo>
                    <a:pt x="1998784" y="172433"/>
                    <a:pt x="1996852" y="177098"/>
                    <a:pt x="1993413" y="180537"/>
                  </a:cubicBezTo>
                  <a:cubicBezTo>
                    <a:pt x="1989973" y="183976"/>
                    <a:pt x="1985309" y="185908"/>
                    <a:pt x="1980445" y="185908"/>
                  </a:cubicBezTo>
                  <a:lnTo>
                    <a:pt x="18339" y="185908"/>
                  </a:lnTo>
                  <a:cubicBezTo>
                    <a:pt x="13475" y="185908"/>
                    <a:pt x="8810" y="183976"/>
                    <a:pt x="5371" y="180537"/>
                  </a:cubicBezTo>
                  <a:cubicBezTo>
                    <a:pt x="1932" y="177098"/>
                    <a:pt x="0" y="172433"/>
                    <a:pt x="0" y="167570"/>
                  </a:cubicBezTo>
                  <a:lnTo>
                    <a:pt x="0" y="18339"/>
                  </a:lnTo>
                  <a:cubicBezTo>
                    <a:pt x="0" y="13475"/>
                    <a:pt x="1932" y="8810"/>
                    <a:pt x="5371" y="5371"/>
                  </a:cubicBezTo>
                  <a:cubicBezTo>
                    <a:pt x="8810" y="1932"/>
                    <a:pt x="13475" y="0"/>
                    <a:pt x="18339" y="0"/>
                  </a:cubicBezTo>
                  <a:close/>
                </a:path>
              </a:pathLst>
            </a:custGeom>
            <a:solidFill>
              <a:srgbClr val="54B948">
                <a:alpha val="52941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1998784" cy="224008"/>
            </a:xfrm>
            <a:prstGeom prst="rect">
              <a:avLst/>
            </a:prstGeom>
          </p:spPr>
          <p:txBody>
            <a:bodyPr lIns="50866" tIns="50866" rIns="50866" bIns="50866" rtlCol="0" anchor="ctr"/>
            <a:lstStyle/>
            <a:p>
              <a:pPr marL="0" lvl="0" indent="0" algn="ctr">
                <a:lnSpc>
                  <a:spcPts val="243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550553" y="5859243"/>
            <a:ext cx="7598944" cy="706783"/>
            <a:chOff x="0" y="0"/>
            <a:chExt cx="1998784" cy="185908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998784" cy="185908"/>
            </a:xfrm>
            <a:custGeom>
              <a:avLst/>
              <a:gdLst/>
              <a:ahLst/>
              <a:cxnLst/>
              <a:rect l="l" t="t" r="r" b="b"/>
              <a:pathLst>
                <a:path w="1998784" h="185908">
                  <a:moveTo>
                    <a:pt x="18339" y="0"/>
                  </a:moveTo>
                  <a:lnTo>
                    <a:pt x="1980445" y="0"/>
                  </a:lnTo>
                  <a:cubicBezTo>
                    <a:pt x="1985309" y="0"/>
                    <a:pt x="1989973" y="1932"/>
                    <a:pt x="1993413" y="5371"/>
                  </a:cubicBezTo>
                  <a:cubicBezTo>
                    <a:pt x="1996852" y="8810"/>
                    <a:pt x="1998784" y="13475"/>
                    <a:pt x="1998784" y="18339"/>
                  </a:cubicBezTo>
                  <a:lnTo>
                    <a:pt x="1998784" y="167570"/>
                  </a:lnTo>
                  <a:cubicBezTo>
                    <a:pt x="1998784" y="172433"/>
                    <a:pt x="1996852" y="177098"/>
                    <a:pt x="1993413" y="180537"/>
                  </a:cubicBezTo>
                  <a:cubicBezTo>
                    <a:pt x="1989973" y="183976"/>
                    <a:pt x="1985309" y="185908"/>
                    <a:pt x="1980445" y="185908"/>
                  </a:cubicBezTo>
                  <a:lnTo>
                    <a:pt x="18339" y="185908"/>
                  </a:lnTo>
                  <a:cubicBezTo>
                    <a:pt x="13475" y="185908"/>
                    <a:pt x="8810" y="183976"/>
                    <a:pt x="5371" y="180537"/>
                  </a:cubicBezTo>
                  <a:cubicBezTo>
                    <a:pt x="1932" y="177098"/>
                    <a:pt x="0" y="172433"/>
                    <a:pt x="0" y="167570"/>
                  </a:cubicBezTo>
                  <a:lnTo>
                    <a:pt x="0" y="18339"/>
                  </a:lnTo>
                  <a:cubicBezTo>
                    <a:pt x="0" y="13475"/>
                    <a:pt x="1932" y="8810"/>
                    <a:pt x="5371" y="5371"/>
                  </a:cubicBezTo>
                  <a:cubicBezTo>
                    <a:pt x="8810" y="1932"/>
                    <a:pt x="13475" y="0"/>
                    <a:pt x="18339" y="0"/>
                  </a:cubicBezTo>
                  <a:close/>
                </a:path>
              </a:pathLst>
            </a:custGeom>
            <a:solidFill>
              <a:srgbClr val="41B56D">
                <a:alpha val="52941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38100"/>
              <a:ext cx="1998784" cy="224008"/>
            </a:xfrm>
            <a:prstGeom prst="rect">
              <a:avLst/>
            </a:prstGeom>
          </p:spPr>
          <p:txBody>
            <a:bodyPr lIns="50866" tIns="50866" rIns="50866" bIns="50866" rtlCol="0" anchor="ctr"/>
            <a:lstStyle/>
            <a:p>
              <a:pPr marL="0" lvl="0" indent="0" algn="ctr">
                <a:lnSpc>
                  <a:spcPts val="243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550553" y="6664780"/>
            <a:ext cx="7598944" cy="706783"/>
            <a:chOff x="0" y="0"/>
            <a:chExt cx="1998784" cy="185908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998784" cy="185908"/>
            </a:xfrm>
            <a:custGeom>
              <a:avLst/>
              <a:gdLst/>
              <a:ahLst/>
              <a:cxnLst/>
              <a:rect l="l" t="t" r="r" b="b"/>
              <a:pathLst>
                <a:path w="1998784" h="185908">
                  <a:moveTo>
                    <a:pt x="18339" y="0"/>
                  </a:moveTo>
                  <a:lnTo>
                    <a:pt x="1980445" y="0"/>
                  </a:lnTo>
                  <a:cubicBezTo>
                    <a:pt x="1985309" y="0"/>
                    <a:pt x="1989973" y="1932"/>
                    <a:pt x="1993413" y="5371"/>
                  </a:cubicBezTo>
                  <a:cubicBezTo>
                    <a:pt x="1996852" y="8810"/>
                    <a:pt x="1998784" y="13475"/>
                    <a:pt x="1998784" y="18339"/>
                  </a:cubicBezTo>
                  <a:lnTo>
                    <a:pt x="1998784" y="167570"/>
                  </a:lnTo>
                  <a:cubicBezTo>
                    <a:pt x="1998784" y="172433"/>
                    <a:pt x="1996852" y="177098"/>
                    <a:pt x="1993413" y="180537"/>
                  </a:cubicBezTo>
                  <a:cubicBezTo>
                    <a:pt x="1989973" y="183976"/>
                    <a:pt x="1985309" y="185908"/>
                    <a:pt x="1980445" y="185908"/>
                  </a:cubicBezTo>
                  <a:lnTo>
                    <a:pt x="18339" y="185908"/>
                  </a:lnTo>
                  <a:cubicBezTo>
                    <a:pt x="13475" y="185908"/>
                    <a:pt x="8810" y="183976"/>
                    <a:pt x="5371" y="180537"/>
                  </a:cubicBezTo>
                  <a:cubicBezTo>
                    <a:pt x="1932" y="177098"/>
                    <a:pt x="0" y="172433"/>
                    <a:pt x="0" y="167570"/>
                  </a:cubicBezTo>
                  <a:lnTo>
                    <a:pt x="0" y="18339"/>
                  </a:lnTo>
                  <a:cubicBezTo>
                    <a:pt x="0" y="13475"/>
                    <a:pt x="1932" y="8810"/>
                    <a:pt x="5371" y="5371"/>
                  </a:cubicBezTo>
                  <a:cubicBezTo>
                    <a:pt x="8810" y="1932"/>
                    <a:pt x="13475" y="0"/>
                    <a:pt x="18339" y="0"/>
                  </a:cubicBezTo>
                  <a:close/>
                </a:path>
              </a:pathLst>
            </a:custGeom>
            <a:solidFill>
              <a:srgbClr val="2DB292">
                <a:alpha val="52941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38100"/>
              <a:ext cx="1998784" cy="224008"/>
            </a:xfrm>
            <a:prstGeom prst="rect">
              <a:avLst/>
            </a:prstGeom>
          </p:spPr>
          <p:txBody>
            <a:bodyPr lIns="50866" tIns="50866" rIns="50866" bIns="50866" rtlCol="0" anchor="ctr"/>
            <a:lstStyle/>
            <a:p>
              <a:pPr marL="0" lvl="0" indent="0" algn="ctr">
                <a:lnSpc>
                  <a:spcPts val="243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9550553" y="7470316"/>
            <a:ext cx="7598944" cy="706783"/>
            <a:chOff x="0" y="0"/>
            <a:chExt cx="1998784" cy="185908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998784" cy="185908"/>
            </a:xfrm>
            <a:custGeom>
              <a:avLst/>
              <a:gdLst/>
              <a:ahLst/>
              <a:cxnLst/>
              <a:rect l="l" t="t" r="r" b="b"/>
              <a:pathLst>
                <a:path w="1998784" h="185908">
                  <a:moveTo>
                    <a:pt x="18339" y="0"/>
                  </a:moveTo>
                  <a:lnTo>
                    <a:pt x="1980445" y="0"/>
                  </a:lnTo>
                  <a:cubicBezTo>
                    <a:pt x="1985309" y="0"/>
                    <a:pt x="1989973" y="1932"/>
                    <a:pt x="1993413" y="5371"/>
                  </a:cubicBezTo>
                  <a:cubicBezTo>
                    <a:pt x="1996852" y="8810"/>
                    <a:pt x="1998784" y="13475"/>
                    <a:pt x="1998784" y="18339"/>
                  </a:cubicBezTo>
                  <a:lnTo>
                    <a:pt x="1998784" y="167570"/>
                  </a:lnTo>
                  <a:cubicBezTo>
                    <a:pt x="1998784" y="172433"/>
                    <a:pt x="1996852" y="177098"/>
                    <a:pt x="1993413" y="180537"/>
                  </a:cubicBezTo>
                  <a:cubicBezTo>
                    <a:pt x="1989973" y="183976"/>
                    <a:pt x="1985309" y="185908"/>
                    <a:pt x="1980445" y="185908"/>
                  </a:cubicBezTo>
                  <a:lnTo>
                    <a:pt x="18339" y="185908"/>
                  </a:lnTo>
                  <a:cubicBezTo>
                    <a:pt x="13475" y="185908"/>
                    <a:pt x="8810" y="183976"/>
                    <a:pt x="5371" y="180537"/>
                  </a:cubicBezTo>
                  <a:cubicBezTo>
                    <a:pt x="1932" y="177098"/>
                    <a:pt x="0" y="172433"/>
                    <a:pt x="0" y="167570"/>
                  </a:cubicBezTo>
                  <a:lnTo>
                    <a:pt x="0" y="18339"/>
                  </a:lnTo>
                  <a:cubicBezTo>
                    <a:pt x="0" y="13475"/>
                    <a:pt x="1932" y="8810"/>
                    <a:pt x="5371" y="5371"/>
                  </a:cubicBezTo>
                  <a:cubicBezTo>
                    <a:pt x="8810" y="1932"/>
                    <a:pt x="13475" y="0"/>
                    <a:pt x="18339" y="0"/>
                  </a:cubicBezTo>
                  <a:close/>
                </a:path>
              </a:pathLst>
            </a:custGeom>
            <a:solidFill>
              <a:srgbClr val="1AAEB7">
                <a:alpha val="52941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38100"/>
              <a:ext cx="1998784" cy="224008"/>
            </a:xfrm>
            <a:prstGeom prst="rect">
              <a:avLst/>
            </a:prstGeom>
          </p:spPr>
          <p:txBody>
            <a:bodyPr lIns="50866" tIns="50866" rIns="50866" bIns="50866" rtlCol="0" anchor="ctr"/>
            <a:lstStyle/>
            <a:p>
              <a:pPr marL="0" lvl="0" indent="0" algn="ctr">
                <a:lnSpc>
                  <a:spcPts val="243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9550553" y="8275853"/>
            <a:ext cx="7598944" cy="706783"/>
            <a:chOff x="0" y="0"/>
            <a:chExt cx="1998784" cy="185908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998784" cy="185908"/>
            </a:xfrm>
            <a:custGeom>
              <a:avLst/>
              <a:gdLst/>
              <a:ahLst/>
              <a:cxnLst/>
              <a:rect l="l" t="t" r="r" b="b"/>
              <a:pathLst>
                <a:path w="1998784" h="185908">
                  <a:moveTo>
                    <a:pt x="18339" y="0"/>
                  </a:moveTo>
                  <a:lnTo>
                    <a:pt x="1980445" y="0"/>
                  </a:lnTo>
                  <a:cubicBezTo>
                    <a:pt x="1985309" y="0"/>
                    <a:pt x="1989973" y="1932"/>
                    <a:pt x="1993413" y="5371"/>
                  </a:cubicBezTo>
                  <a:cubicBezTo>
                    <a:pt x="1996852" y="8810"/>
                    <a:pt x="1998784" y="13475"/>
                    <a:pt x="1998784" y="18339"/>
                  </a:cubicBezTo>
                  <a:lnTo>
                    <a:pt x="1998784" y="167570"/>
                  </a:lnTo>
                  <a:cubicBezTo>
                    <a:pt x="1998784" y="172433"/>
                    <a:pt x="1996852" y="177098"/>
                    <a:pt x="1993413" y="180537"/>
                  </a:cubicBezTo>
                  <a:cubicBezTo>
                    <a:pt x="1989973" y="183976"/>
                    <a:pt x="1985309" y="185908"/>
                    <a:pt x="1980445" y="185908"/>
                  </a:cubicBezTo>
                  <a:lnTo>
                    <a:pt x="18339" y="185908"/>
                  </a:lnTo>
                  <a:cubicBezTo>
                    <a:pt x="13475" y="185908"/>
                    <a:pt x="8810" y="183976"/>
                    <a:pt x="5371" y="180537"/>
                  </a:cubicBezTo>
                  <a:cubicBezTo>
                    <a:pt x="1932" y="177098"/>
                    <a:pt x="0" y="172433"/>
                    <a:pt x="0" y="167570"/>
                  </a:cubicBezTo>
                  <a:lnTo>
                    <a:pt x="0" y="18339"/>
                  </a:lnTo>
                  <a:cubicBezTo>
                    <a:pt x="0" y="13475"/>
                    <a:pt x="1932" y="8810"/>
                    <a:pt x="5371" y="5371"/>
                  </a:cubicBezTo>
                  <a:cubicBezTo>
                    <a:pt x="8810" y="1932"/>
                    <a:pt x="13475" y="0"/>
                    <a:pt x="18339" y="0"/>
                  </a:cubicBezTo>
                  <a:close/>
                </a:path>
              </a:pathLst>
            </a:custGeom>
            <a:solidFill>
              <a:srgbClr val="16A0DB">
                <a:alpha val="52941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38100"/>
              <a:ext cx="1998784" cy="224008"/>
            </a:xfrm>
            <a:prstGeom prst="rect">
              <a:avLst/>
            </a:prstGeom>
          </p:spPr>
          <p:txBody>
            <a:bodyPr lIns="50866" tIns="50866" rIns="50866" bIns="50866" rtlCol="0" anchor="ctr"/>
            <a:lstStyle/>
            <a:p>
              <a:pPr marL="0" lvl="0" indent="0" algn="ctr">
                <a:lnSpc>
                  <a:spcPts val="2433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9" name="TextBox 49"/>
          <p:cNvSpPr txBox="1"/>
          <p:nvPr/>
        </p:nvSpPr>
        <p:spPr>
          <a:xfrm>
            <a:off x="9550553" y="5137895"/>
            <a:ext cx="7598944" cy="481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Registered Nurse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9550553" y="5943432"/>
            <a:ext cx="7598944" cy="481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Retail Salesperson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9550553" y="8360042"/>
            <a:ext cx="7598944" cy="481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Customer Service Representatives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9550553" y="7554505"/>
            <a:ext cx="7598944" cy="481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First-Line Supervisors of Retail Sales Workers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9550553" y="6748968"/>
            <a:ext cx="7598944" cy="481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Heavy and Tractor-Trailer Truck Drivers</a:t>
            </a:r>
          </a:p>
        </p:txBody>
      </p:sp>
      <p:grpSp>
        <p:nvGrpSpPr>
          <p:cNvPr id="54" name="Group 54"/>
          <p:cNvGrpSpPr/>
          <p:nvPr/>
        </p:nvGrpSpPr>
        <p:grpSpPr>
          <a:xfrm>
            <a:off x="1784492" y="5053706"/>
            <a:ext cx="6314647" cy="706783"/>
            <a:chOff x="0" y="0"/>
            <a:chExt cx="1660970" cy="185908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660970" cy="185908"/>
            </a:xfrm>
            <a:custGeom>
              <a:avLst/>
              <a:gdLst/>
              <a:ahLst/>
              <a:cxnLst/>
              <a:rect l="l" t="t" r="r" b="b"/>
              <a:pathLst>
                <a:path w="1660970" h="185908">
                  <a:moveTo>
                    <a:pt x="22068" y="0"/>
                  </a:moveTo>
                  <a:lnTo>
                    <a:pt x="1638901" y="0"/>
                  </a:lnTo>
                  <a:cubicBezTo>
                    <a:pt x="1651089" y="0"/>
                    <a:pt x="1660970" y="9880"/>
                    <a:pt x="1660970" y="22068"/>
                  </a:cubicBezTo>
                  <a:lnTo>
                    <a:pt x="1660970" y="163840"/>
                  </a:lnTo>
                  <a:cubicBezTo>
                    <a:pt x="1660970" y="176028"/>
                    <a:pt x="1651089" y="185908"/>
                    <a:pt x="1638901" y="185908"/>
                  </a:cubicBezTo>
                  <a:lnTo>
                    <a:pt x="22068" y="185908"/>
                  </a:lnTo>
                  <a:cubicBezTo>
                    <a:pt x="9880" y="185908"/>
                    <a:pt x="0" y="176028"/>
                    <a:pt x="0" y="163840"/>
                  </a:cubicBezTo>
                  <a:lnTo>
                    <a:pt x="0" y="22068"/>
                  </a:lnTo>
                  <a:cubicBezTo>
                    <a:pt x="0" y="9880"/>
                    <a:pt x="9880" y="0"/>
                    <a:pt x="22068" y="0"/>
                  </a:cubicBezTo>
                  <a:close/>
                </a:path>
              </a:pathLst>
            </a:custGeom>
            <a:solidFill>
              <a:srgbClr val="54B948">
                <a:alpha val="52941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-38100"/>
              <a:ext cx="1660970" cy="224008"/>
            </a:xfrm>
            <a:prstGeom prst="rect">
              <a:avLst/>
            </a:prstGeom>
          </p:spPr>
          <p:txBody>
            <a:bodyPr lIns="50866" tIns="50866" rIns="50866" bIns="50866" rtlCol="0" anchor="ctr"/>
            <a:lstStyle/>
            <a:p>
              <a:pPr algn="ctr">
                <a:lnSpc>
                  <a:spcPts val="2433"/>
                </a:lnSpc>
              </a:pPr>
              <a:endParaRPr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1784492" y="5859243"/>
            <a:ext cx="6314647" cy="706783"/>
            <a:chOff x="0" y="0"/>
            <a:chExt cx="1660970" cy="185908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660970" cy="185908"/>
            </a:xfrm>
            <a:custGeom>
              <a:avLst/>
              <a:gdLst/>
              <a:ahLst/>
              <a:cxnLst/>
              <a:rect l="l" t="t" r="r" b="b"/>
              <a:pathLst>
                <a:path w="1660970" h="185908">
                  <a:moveTo>
                    <a:pt x="22068" y="0"/>
                  </a:moveTo>
                  <a:lnTo>
                    <a:pt x="1638901" y="0"/>
                  </a:lnTo>
                  <a:cubicBezTo>
                    <a:pt x="1651089" y="0"/>
                    <a:pt x="1660970" y="9880"/>
                    <a:pt x="1660970" y="22068"/>
                  </a:cubicBezTo>
                  <a:lnTo>
                    <a:pt x="1660970" y="163840"/>
                  </a:lnTo>
                  <a:cubicBezTo>
                    <a:pt x="1660970" y="176028"/>
                    <a:pt x="1651089" y="185908"/>
                    <a:pt x="1638901" y="185908"/>
                  </a:cubicBezTo>
                  <a:lnTo>
                    <a:pt x="22068" y="185908"/>
                  </a:lnTo>
                  <a:cubicBezTo>
                    <a:pt x="9880" y="185908"/>
                    <a:pt x="0" y="176028"/>
                    <a:pt x="0" y="163840"/>
                  </a:cubicBezTo>
                  <a:lnTo>
                    <a:pt x="0" y="22068"/>
                  </a:lnTo>
                  <a:cubicBezTo>
                    <a:pt x="0" y="9880"/>
                    <a:pt x="9880" y="0"/>
                    <a:pt x="22068" y="0"/>
                  </a:cubicBezTo>
                  <a:close/>
                </a:path>
              </a:pathLst>
            </a:custGeom>
            <a:solidFill>
              <a:srgbClr val="41B56D">
                <a:alpha val="52941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38100"/>
              <a:ext cx="1660970" cy="224008"/>
            </a:xfrm>
            <a:prstGeom prst="rect">
              <a:avLst/>
            </a:prstGeom>
          </p:spPr>
          <p:txBody>
            <a:bodyPr lIns="50866" tIns="50866" rIns="50866" bIns="50866" rtlCol="0" anchor="ctr"/>
            <a:lstStyle/>
            <a:p>
              <a:pPr algn="ctr">
                <a:lnSpc>
                  <a:spcPts val="2433"/>
                </a:lnSpc>
              </a:pPr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784492" y="6664780"/>
            <a:ext cx="6314647" cy="706783"/>
            <a:chOff x="0" y="0"/>
            <a:chExt cx="1660970" cy="18590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660970" cy="185908"/>
            </a:xfrm>
            <a:custGeom>
              <a:avLst/>
              <a:gdLst/>
              <a:ahLst/>
              <a:cxnLst/>
              <a:rect l="l" t="t" r="r" b="b"/>
              <a:pathLst>
                <a:path w="1660970" h="185908">
                  <a:moveTo>
                    <a:pt x="22068" y="0"/>
                  </a:moveTo>
                  <a:lnTo>
                    <a:pt x="1638901" y="0"/>
                  </a:lnTo>
                  <a:cubicBezTo>
                    <a:pt x="1651089" y="0"/>
                    <a:pt x="1660970" y="9880"/>
                    <a:pt x="1660970" y="22068"/>
                  </a:cubicBezTo>
                  <a:lnTo>
                    <a:pt x="1660970" y="163840"/>
                  </a:lnTo>
                  <a:cubicBezTo>
                    <a:pt x="1660970" y="176028"/>
                    <a:pt x="1651089" y="185908"/>
                    <a:pt x="1638901" y="185908"/>
                  </a:cubicBezTo>
                  <a:lnTo>
                    <a:pt x="22068" y="185908"/>
                  </a:lnTo>
                  <a:cubicBezTo>
                    <a:pt x="9880" y="185908"/>
                    <a:pt x="0" y="176028"/>
                    <a:pt x="0" y="163840"/>
                  </a:cubicBezTo>
                  <a:lnTo>
                    <a:pt x="0" y="22068"/>
                  </a:lnTo>
                  <a:cubicBezTo>
                    <a:pt x="0" y="9880"/>
                    <a:pt x="9880" y="0"/>
                    <a:pt x="22068" y="0"/>
                  </a:cubicBezTo>
                  <a:close/>
                </a:path>
              </a:pathLst>
            </a:custGeom>
            <a:solidFill>
              <a:srgbClr val="2DB292">
                <a:alpha val="52941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38100"/>
              <a:ext cx="1660970" cy="224008"/>
            </a:xfrm>
            <a:prstGeom prst="rect">
              <a:avLst/>
            </a:prstGeom>
          </p:spPr>
          <p:txBody>
            <a:bodyPr lIns="50866" tIns="50866" rIns="50866" bIns="50866" rtlCol="0" anchor="ctr"/>
            <a:lstStyle/>
            <a:p>
              <a:pPr algn="ctr">
                <a:lnSpc>
                  <a:spcPts val="2433"/>
                </a:lnSpc>
              </a:pPr>
              <a:endParaRPr/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1784492" y="7470316"/>
            <a:ext cx="6314647" cy="706783"/>
            <a:chOff x="0" y="0"/>
            <a:chExt cx="1660970" cy="185908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1660970" cy="185908"/>
            </a:xfrm>
            <a:custGeom>
              <a:avLst/>
              <a:gdLst/>
              <a:ahLst/>
              <a:cxnLst/>
              <a:rect l="l" t="t" r="r" b="b"/>
              <a:pathLst>
                <a:path w="1660970" h="185908">
                  <a:moveTo>
                    <a:pt x="22068" y="0"/>
                  </a:moveTo>
                  <a:lnTo>
                    <a:pt x="1638901" y="0"/>
                  </a:lnTo>
                  <a:cubicBezTo>
                    <a:pt x="1651089" y="0"/>
                    <a:pt x="1660970" y="9880"/>
                    <a:pt x="1660970" y="22068"/>
                  </a:cubicBezTo>
                  <a:lnTo>
                    <a:pt x="1660970" y="163840"/>
                  </a:lnTo>
                  <a:cubicBezTo>
                    <a:pt x="1660970" y="176028"/>
                    <a:pt x="1651089" y="185908"/>
                    <a:pt x="1638901" y="185908"/>
                  </a:cubicBezTo>
                  <a:lnTo>
                    <a:pt x="22068" y="185908"/>
                  </a:lnTo>
                  <a:cubicBezTo>
                    <a:pt x="9880" y="185908"/>
                    <a:pt x="0" y="176028"/>
                    <a:pt x="0" y="163840"/>
                  </a:cubicBezTo>
                  <a:lnTo>
                    <a:pt x="0" y="22068"/>
                  </a:lnTo>
                  <a:cubicBezTo>
                    <a:pt x="0" y="9880"/>
                    <a:pt x="9880" y="0"/>
                    <a:pt x="22068" y="0"/>
                  </a:cubicBezTo>
                  <a:close/>
                </a:path>
              </a:pathLst>
            </a:custGeom>
            <a:solidFill>
              <a:srgbClr val="1AAEB7">
                <a:alpha val="52941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0" y="-38100"/>
              <a:ext cx="1660970" cy="224008"/>
            </a:xfrm>
            <a:prstGeom prst="rect">
              <a:avLst/>
            </a:prstGeom>
          </p:spPr>
          <p:txBody>
            <a:bodyPr lIns="50866" tIns="50866" rIns="50866" bIns="50866" rtlCol="0" anchor="ctr"/>
            <a:lstStyle/>
            <a:p>
              <a:pPr algn="ctr">
                <a:lnSpc>
                  <a:spcPts val="2433"/>
                </a:lnSpc>
              </a:pPr>
              <a:endParaRPr/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1784492" y="8275853"/>
            <a:ext cx="6314647" cy="706783"/>
            <a:chOff x="0" y="0"/>
            <a:chExt cx="1660970" cy="185908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1660970" cy="185908"/>
            </a:xfrm>
            <a:custGeom>
              <a:avLst/>
              <a:gdLst/>
              <a:ahLst/>
              <a:cxnLst/>
              <a:rect l="l" t="t" r="r" b="b"/>
              <a:pathLst>
                <a:path w="1660970" h="185908">
                  <a:moveTo>
                    <a:pt x="22068" y="0"/>
                  </a:moveTo>
                  <a:lnTo>
                    <a:pt x="1638901" y="0"/>
                  </a:lnTo>
                  <a:cubicBezTo>
                    <a:pt x="1651089" y="0"/>
                    <a:pt x="1660970" y="9880"/>
                    <a:pt x="1660970" y="22068"/>
                  </a:cubicBezTo>
                  <a:lnTo>
                    <a:pt x="1660970" y="163840"/>
                  </a:lnTo>
                  <a:cubicBezTo>
                    <a:pt x="1660970" y="176028"/>
                    <a:pt x="1651089" y="185908"/>
                    <a:pt x="1638901" y="185908"/>
                  </a:cubicBezTo>
                  <a:lnTo>
                    <a:pt x="22068" y="185908"/>
                  </a:lnTo>
                  <a:cubicBezTo>
                    <a:pt x="9880" y="185908"/>
                    <a:pt x="0" y="176028"/>
                    <a:pt x="0" y="163840"/>
                  </a:cubicBezTo>
                  <a:lnTo>
                    <a:pt x="0" y="22068"/>
                  </a:lnTo>
                  <a:cubicBezTo>
                    <a:pt x="0" y="9880"/>
                    <a:pt x="9880" y="0"/>
                    <a:pt x="22068" y="0"/>
                  </a:cubicBezTo>
                  <a:close/>
                </a:path>
              </a:pathLst>
            </a:custGeom>
            <a:solidFill>
              <a:srgbClr val="16A0DB">
                <a:alpha val="52941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0" y="-38100"/>
              <a:ext cx="1660970" cy="224008"/>
            </a:xfrm>
            <a:prstGeom prst="rect">
              <a:avLst/>
            </a:prstGeom>
          </p:spPr>
          <p:txBody>
            <a:bodyPr lIns="50866" tIns="50866" rIns="50866" bIns="50866" rtlCol="0" anchor="ctr"/>
            <a:lstStyle/>
            <a:p>
              <a:pPr algn="ctr">
                <a:lnSpc>
                  <a:spcPts val="2433"/>
                </a:lnSpc>
              </a:pPr>
              <a:endParaRPr/>
            </a:p>
          </p:txBody>
        </p:sp>
      </p:grpSp>
      <p:sp>
        <p:nvSpPr>
          <p:cNvPr id="69" name="TextBox 69"/>
          <p:cNvSpPr txBox="1"/>
          <p:nvPr/>
        </p:nvSpPr>
        <p:spPr>
          <a:xfrm>
            <a:off x="1792586" y="5137895"/>
            <a:ext cx="6298458" cy="481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AdventHealth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1784491" y="5943432"/>
            <a:ext cx="6314647" cy="481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Orlando Health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1792586" y="6748968"/>
            <a:ext cx="6298458" cy="481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HCA Healthcare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1792586" y="8360042"/>
            <a:ext cx="6298458" cy="481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Encompass Health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1792586" y="7554505"/>
            <a:ext cx="6298458" cy="481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Marriott International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1838464" y="4064974"/>
            <a:ext cx="6206701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>
                <a:solidFill>
                  <a:srgbClr val="000000"/>
                </a:solidFill>
                <a:latin typeface="Proxima Nova Heavy"/>
                <a:ea typeface="Proxima Nova Heavy"/>
                <a:cs typeface="Proxima Nova Heavy"/>
                <a:sym typeface="Proxima Nova Heavy"/>
              </a:rPr>
              <a:t>TOP 5 HIRING COMPANIES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2703175" y="4423114"/>
            <a:ext cx="4477281" cy="306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Proxima Nova Heavy"/>
                <a:ea typeface="Proxima Nova Heavy"/>
                <a:cs typeface="Proxima Nova Heavy"/>
                <a:sym typeface="Proxima Nova Heavy"/>
              </a:rPr>
              <a:t>APR 2025 - APR 2026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6690214" y="1300987"/>
            <a:ext cx="4477281" cy="306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Proxima Nova Heavy"/>
                <a:ea typeface="Proxima Nova Heavy"/>
                <a:cs typeface="Proxima Nova Heavy"/>
                <a:sym typeface="Proxima Nova Heavy"/>
              </a:rPr>
              <a:t>APR 2025 - APR 2026</a:t>
            </a:r>
          </a:p>
        </p:txBody>
      </p:sp>
      <p:grpSp>
        <p:nvGrpSpPr>
          <p:cNvPr id="77" name="Group 77"/>
          <p:cNvGrpSpPr/>
          <p:nvPr/>
        </p:nvGrpSpPr>
        <p:grpSpPr>
          <a:xfrm>
            <a:off x="228338" y="9923289"/>
            <a:ext cx="7854611" cy="319543"/>
            <a:chOff x="0" y="0"/>
            <a:chExt cx="10472815" cy="426057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10472815" cy="426057"/>
            </a:xfrm>
            <a:custGeom>
              <a:avLst/>
              <a:gdLst/>
              <a:ahLst/>
              <a:cxnLst/>
              <a:rect l="l" t="t" r="r" b="b"/>
              <a:pathLst>
                <a:path w="10472815" h="426057">
                  <a:moveTo>
                    <a:pt x="0" y="0"/>
                  </a:moveTo>
                  <a:lnTo>
                    <a:pt x="10472815" y="0"/>
                  </a:lnTo>
                  <a:lnTo>
                    <a:pt x="10472815" y="426057"/>
                  </a:lnTo>
                  <a:lnTo>
                    <a:pt x="0" y="426057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TextBox 79"/>
            <p:cNvSpPr txBox="1"/>
            <p:nvPr/>
          </p:nvSpPr>
          <p:spPr>
            <a:xfrm>
              <a:off x="0" y="-38100"/>
              <a:ext cx="10472815" cy="46415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0" lvl="0" indent="0"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Source: Lightcast Job Posting Methodology</a:t>
              </a:r>
            </a:p>
          </p:txBody>
        </p:sp>
      </p:grpSp>
      <p:sp>
        <p:nvSpPr>
          <p:cNvPr id="80" name="Freeform 80"/>
          <p:cNvSpPr/>
          <p:nvPr/>
        </p:nvSpPr>
        <p:spPr>
          <a:xfrm>
            <a:off x="-732008" y="9514736"/>
            <a:ext cx="8814957" cy="384652"/>
          </a:xfrm>
          <a:custGeom>
            <a:avLst/>
            <a:gdLst/>
            <a:ahLst/>
            <a:cxnLst/>
            <a:rect l="l" t="t" r="r" b="b"/>
            <a:pathLst>
              <a:path w="8814957" h="384652">
                <a:moveTo>
                  <a:pt x="0" y="0"/>
                </a:moveTo>
                <a:lnTo>
                  <a:pt x="8814957" y="0"/>
                </a:lnTo>
                <a:lnTo>
                  <a:pt x="8814957" y="384652"/>
                </a:lnTo>
                <a:lnTo>
                  <a:pt x="0" y="3846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730" b="-73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1" name="Group 81"/>
          <p:cNvGrpSpPr/>
          <p:nvPr/>
        </p:nvGrpSpPr>
        <p:grpSpPr>
          <a:xfrm>
            <a:off x="8297753" y="9331064"/>
            <a:ext cx="1692494" cy="751996"/>
            <a:chOff x="0" y="0"/>
            <a:chExt cx="3481918" cy="1547060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3481959" cy="1547114"/>
            </a:xfrm>
            <a:custGeom>
              <a:avLst/>
              <a:gdLst/>
              <a:ahLst/>
              <a:cxnLst/>
              <a:rect l="l" t="t" r="r" b="b"/>
              <a:pathLst>
                <a:path w="3481959" h="1547114">
                  <a:moveTo>
                    <a:pt x="0" y="0"/>
                  </a:moveTo>
                  <a:lnTo>
                    <a:pt x="3481959" y="0"/>
                  </a:lnTo>
                  <a:lnTo>
                    <a:pt x="3481959" y="1547114"/>
                  </a:lnTo>
                  <a:lnTo>
                    <a:pt x="0" y="15471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1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3" name="Freeform 83"/>
          <p:cNvSpPr/>
          <p:nvPr/>
        </p:nvSpPr>
        <p:spPr>
          <a:xfrm rot="-10800000">
            <a:off x="10152172" y="9514736"/>
            <a:ext cx="8814957" cy="384652"/>
          </a:xfrm>
          <a:custGeom>
            <a:avLst/>
            <a:gdLst/>
            <a:ahLst/>
            <a:cxnLst/>
            <a:rect l="l" t="t" r="r" b="b"/>
            <a:pathLst>
              <a:path w="8814957" h="384652">
                <a:moveTo>
                  <a:pt x="0" y="0"/>
                </a:moveTo>
                <a:lnTo>
                  <a:pt x="8814957" y="0"/>
                </a:lnTo>
                <a:lnTo>
                  <a:pt x="8814957" y="384652"/>
                </a:lnTo>
                <a:lnTo>
                  <a:pt x="0" y="3846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730" b="-730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35111"/>
            <a:ext cx="18288000" cy="1184132"/>
            <a:chOff x="0" y="0"/>
            <a:chExt cx="24384000" cy="15788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578843"/>
            </a:xfrm>
            <a:custGeom>
              <a:avLst/>
              <a:gdLst/>
              <a:ahLst/>
              <a:cxnLst/>
              <a:rect l="l" t="t" r="r" b="b"/>
              <a:pathLst>
                <a:path w="24384000" h="1578843">
                  <a:moveTo>
                    <a:pt x="0" y="0"/>
                  </a:moveTo>
                  <a:lnTo>
                    <a:pt x="24384000" y="0"/>
                  </a:lnTo>
                  <a:lnTo>
                    <a:pt x="24384000" y="1578843"/>
                  </a:lnTo>
                  <a:lnTo>
                    <a:pt x="0" y="1578843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24384000" cy="1588368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0" lvl="0" indent="0" algn="ctr">
                <a:lnSpc>
                  <a:spcPts val="6000"/>
                </a:lnSpc>
                <a:spcBef>
                  <a:spcPct val="0"/>
                </a:spcBef>
              </a:pPr>
              <a:r>
                <a:rPr lang="en-US" sz="5001" b="1">
                  <a:solidFill>
                    <a:srgbClr val="000000"/>
                  </a:solidFill>
                  <a:latin typeface="Proxima Nova Heavy"/>
                  <a:ea typeface="Proxima Nova Heavy"/>
                  <a:cs typeface="Proxima Nova Heavy"/>
                  <a:sym typeface="Proxima Nova Heavy"/>
                </a:rPr>
                <a:t>TAKEAWAYS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825775" y="2315804"/>
            <a:ext cx="10617400" cy="1510480"/>
            <a:chOff x="0" y="0"/>
            <a:chExt cx="14156534" cy="2013974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14156534" cy="2013974"/>
              <a:chOff x="0" y="0"/>
              <a:chExt cx="1998784" cy="28435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998784" cy="284356"/>
              </a:xfrm>
              <a:custGeom>
                <a:avLst/>
                <a:gdLst/>
                <a:ahLst/>
                <a:cxnLst/>
                <a:rect l="l" t="t" r="r" b="b"/>
                <a:pathLst>
                  <a:path w="1998784" h="284356">
                    <a:moveTo>
                      <a:pt x="13125" y="0"/>
                    </a:moveTo>
                    <a:lnTo>
                      <a:pt x="1985659" y="0"/>
                    </a:lnTo>
                    <a:cubicBezTo>
                      <a:pt x="1989140" y="0"/>
                      <a:pt x="1992478" y="1383"/>
                      <a:pt x="1994939" y="3844"/>
                    </a:cubicBezTo>
                    <a:cubicBezTo>
                      <a:pt x="1997401" y="6306"/>
                      <a:pt x="1998784" y="9644"/>
                      <a:pt x="1998784" y="13125"/>
                    </a:cubicBezTo>
                    <a:lnTo>
                      <a:pt x="1998784" y="271231"/>
                    </a:lnTo>
                    <a:cubicBezTo>
                      <a:pt x="1998784" y="274712"/>
                      <a:pt x="1997401" y="278051"/>
                      <a:pt x="1994939" y="280512"/>
                    </a:cubicBezTo>
                    <a:cubicBezTo>
                      <a:pt x="1992478" y="282973"/>
                      <a:pt x="1989140" y="284356"/>
                      <a:pt x="1985659" y="284356"/>
                    </a:cubicBezTo>
                    <a:lnTo>
                      <a:pt x="13125" y="284356"/>
                    </a:lnTo>
                    <a:cubicBezTo>
                      <a:pt x="9644" y="284356"/>
                      <a:pt x="6306" y="282973"/>
                      <a:pt x="3844" y="280512"/>
                    </a:cubicBezTo>
                    <a:cubicBezTo>
                      <a:pt x="1383" y="278051"/>
                      <a:pt x="0" y="274712"/>
                      <a:pt x="0" y="271231"/>
                    </a:cubicBezTo>
                    <a:lnTo>
                      <a:pt x="0" y="13125"/>
                    </a:lnTo>
                    <a:cubicBezTo>
                      <a:pt x="0" y="9644"/>
                      <a:pt x="1383" y="6306"/>
                      <a:pt x="3844" y="3844"/>
                    </a:cubicBezTo>
                    <a:cubicBezTo>
                      <a:pt x="6306" y="1383"/>
                      <a:pt x="9644" y="0"/>
                      <a:pt x="13125" y="0"/>
                    </a:cubicBezTo>
                    <a:close/>
                  </a:path>
                </a:pathLst>
              </a:custGeom>
              <a:solidFill>
                <a:srgbClr val="54B948">
                  <a:alpha val="52941"/>
                </a:srgbClr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1998784" cy="322456"/>
              </a:xfrm>
              <a:prstGeom prst="rect">
                <a:avLst/>
              </a:prstGeom>
            </p:spPr>
            <p:txBody>
              <a:bodyPr lIns="50866" tIns="50866" rIns="50866" bIns="50866" rtlCol="0" anchor="ctr"/>
              <a:lstStyle/>
              <a:p>
                <a:pPr marL="0" lvl="0" indent="0" algn="ctr">
                  <a:lnSpc>
                    <a:spcPts val="2433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0" y="336850"/>
              <a:ext cx="14156534" cy="12831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19"/>
                </a:lnSpc>
              </a:pPr>
              <a:r>
                <a:rPr lang="en-US" sz="2799" b="1">
                  <a:solidFill>
                    <a:srgbClr val="00000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POPULATION IS AGING</a:t>
              </a:r>
            </a:p>
            <a:p>
              <a:pPr algn="ctr">
                <a:lnSpc>
                  <a:spcPts val="3919"/>
                </a:lnSpc>
              </a:pPr>
              <a:r>
                <a:rPr lang="en-US" sz="2799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Nearly 1 in 3 people are over 55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825775" y="4388260"/>
            <a:ext cx="10617400" cy="1510332"/>
            <a:chOff x="0" y="0"/>
            <a:chExt cx="14156534" cy="2013775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14156534" cy="2013775"/>
              <a:chOff x="0" y="0"/>
              <a:chExt cx="1998784" cy="284328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998784" cy="284328"/>
              </a:xfrm>
              <a:custGeom>
                <a:avLst/>
                <a:gdLst/>
                <a:ahLst/>
                <a:cxnLst/>
                <a:rect l="l" t="t" r="r" b="b"/>
                <a:pathLst>
                  <a:path w="1998784" h="284328">
                    <a:moveTo>
                      <a:pt x="13125" y="0"/>
                    </a:moveTo>
                    <a:lnTo>
                      <a:pt x="1985659" y="0"/>
                    </a:lnTo>
                    <a:cubicBezTo>
                      <a:pt x="1989140" y="0"/>
                      <a:pt x="1992478" y="1383"/>
                      <a:pt x="1994939" y="3844"/>
                    </a:cubicBezTo>
                    <a:cubicBezTo>
                      <a:pt x="1997401" y="6306"/>
                      <a:pt x="1998784" y="9644"/>
                      <a:pt x="1998784" y="13125"/>
                    </a:cubicBezTo>
                    <a:lnTo>
                      <a:pt x="1998784" y="271203"/>
                    </a:lnTo>
                    <a:cubicBezTo>
                      <a:pt x="1998784" y="278452"/>
                      <a:pt x="1992907" y="284328"/>
                      <a:pt x="1985659" y="284328"/>
                    </a:cubicBezTo>
                    <a:lnTo>
                      <a:pt x="13125" y="284328"/>
                    </a:lnTo>
                    <a:cubicBezTo>
                      <a:pt x="9644" y="284328"/>
                      <a:pt x="6306" y="282945"/>
                      <a:pt x="3844" y="280484"/>
                    </a:cubicBezTo>
                    <a:cubicBezTo>
                      <a:pt x="1383" y="278022"/>
                      <a:pt x="0" y="274684"/>
                      <a:pt x="0" y="271203"/>
                    </a:cubicBezTo>
                    <a:lnTo>
                      <a:pt x="0" y="13125"/>
                    </a:lnTo>
                    <a:cubicBezTo>
                      <a:pt x="0" y="9644"/>
                      <a:pt x="1383" y="6306"/>
                      <a:pt x="3844" y="3844"/>
                    </a:cubicBezTo>
                    <a:cubicBezTo>
                      <a:pt x="6306" y="1383"/>
                      <a:pt x="9644" y="0"/>
                      <a:pt x="13125" y="0"/>
                    </a:cubicBezTo>
                    <a:close/>
                  </a:path>
                </a:pathLst>
              </a:custGeom>
              <a:solidFill>
                <a:srgbClr val="2DB292">
                  <a:alpha val="52941"/>
                </a:srgbClr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38100"/>
                <a:ext cx="1998784" cy="322428"/>
              </a:xfrm>
              <a:prstGeom prst="rect">
                <a:avLst/>
              </a:prstGeom>
            </p:spPr>
            <p:txBody>
              <a:bodyPr lIns="50866" tIns="50866" rIns="50866" bIns="50866" rtlCol="0" anchor="ctr"/>
              <a:lstStyle/>
              <a:p>
                <a:pPr marL="0" lvl="0" indent="0" algn="ctr">
                  <a:lnSpc>
                    <a:spcPts val="2433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0" y="336850"/>
              <a:ext cx="14156534" cy="12829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19"/>
                </a:lnSpc>
              </a:pPr>
              <a:r>
                <a:rPr lang="en-US" sz="2799" b="1">
                  <a:solidFill>
                    <a:srgbClr val="00000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ECONOMIC PRESSURE</a:t>
              </a:r>
            </a:p>
            <a:p>
              <a:pPr algn="ctr">
                <a:lnSpc>
                  <a:spcPts val="3919"/>
                </a:lnSpc>
              </a:pPr>
              <a:r>
                <a:rPr lang="en-US" sz="2799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45% of Central Florida households live below the ALICE threshold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825775" y="6463519"/>
            <a:ext cx="10617400" cy="1510480"/>
            <a:chOff x="0" y="0"/>
            <a:chExt cx="14156534" cy="2013974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14156534" cy="2013974"/>
              <a:chOff x="0" y="0"/>
              <a:chExt cx="1998784" cy="284356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998784" cy="284356"/>
              </a:xfrm>
              <a:custGeom>
                <a:avLst/>
                <a:gdLst/>
                <a:ahLst/>
                <a:cxnLst/>
                <a:rect l="l" t="t" r="r" b="b"/>
                <a:pathLst>
                  <a:path w="1998784" h="284356">
                    <a:moveTo>
                      <a:pt x="13125" y="0"/>
                    </a:moveTo>
                    <a:lnTo>
                      <a:pt x="1985659" y="0"/>
                    </a:lnTo>
                    <a:cubicBezTo>
                      <a:pt x="1989140" y="0"/>
                      <a:pt x="1992478" y="1383"/>
                      <a:pt x="1994939" y="3844"/>
                    </a:cubicBezTo>
                    <a:cubicBezTo>
                      <a:pt x="1997401" y="6306"/>
                      <a:pt x="1998784" y="9644"/>
                      <a:pt x="1998784" y="13125"/>
                    </a:cubicBezTo>
                    <a:lnTo>
                      <a:pt x="1998784" y="271231"/>
                    </a:lnTo>
                    <a:cubicBezTo>
                      <a:pt x="1998784" y="274712"/>
                      <a:pt x="1997401" y="278051"/>
                      <a:pt x="1994939" y="280512"/>
                    </a:cubicBezTo>
                    <a:cubicBezTo>
                      <a:pt x="1992478" y="282973"/>
                      <a:pt x="1989140" y="284356"/>
                      <a:pt x="1985659" y="284356"/>
                    </a:cubicBezTo>
                    <a:lnTo>
                      <a:pt x="13125" y="284356"/>
                    </a:lnTo>
                    <a:cubicBezTo>
                      <a:pt x="9644" y="284356"/>
                      <a:pt x="6306" y="282973"/>
                      <a:pt x="3844" y="280512"/>
                    </a:cubicBezTo>
                    <a:cubicBezTo>
                      <a:pt x="1383" y="278051"/>
                      <a:pt x="0" y="274712"/>
                      <a:pt x="0" y="271231"/>
                    </a:cubicBezTo>
                    <a:lnTo>
                      <a:pt x="0" y="13125"/>
                    </a:lnTo>
                    <a:cubicBezTo>
                      <a:pt x="0" y="9644"/>
                      <a:pt x="1383" y="6306"/>
                      <a:pt x="3844" y="3844"/>
                    </a:cubicBezTo>
                    <a:cubicBezTo>
                      <a:pt x="6306" y="1383"/>
                      <a:pt x="9644" y="0"/>
                      <a:pt x="13125" y="0"/>
                    </a:cubicBezTo>
                    <a:close/>
                  </a:path>
                </a:pathLst>
              </a:custGeom>
              <a:solidFill>
                <a:srgbClr val="16A0DB">
                  <a:alpha val="52941"/>
                </a:srgbClr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38100"/>
                <a:ext cx="1998784" cy="322456"/>
              </a:xfrm>
              <a:prstGeom prst="rect">
                <a:avLst/>
              </a:prstGeom>
            </p:spPr>
            <p:txBody>
              <a:bodyPr lIns="50866" tIns="50866" rIns="50866" bIns="50866" rtlCol="0" anchor="ctr"/>
              <a:lstStyle/>
              <a:p>
                <a:pPr marL="0" lvl="0" indent="0" algn="ctr">
                  <a:lnSpc>
                    <a:spcPts val="2433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0" y="336850"/>
              <a:ext cx="14156534" cy="12831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19"/>
                </a:lnSpc>
              </a:pPr>
              <a:r>
                <a:rPr lang="en-US" sz="2799" b="1">
                  <a:solidFill>
                    <a:srgbClr val="00000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ESSENTIAL ROLES IN DEMAND</a:t>
              </a:r>
            </a:p>
            <a:p>
              <a:pPr algn="ctr">
                <a:lnSpc>
                  <a:spcPts val="3919"/>
                </a:lnSpc>
              </a:pPr>
              <a:r>
                <a:rPr lang="en-US" sz="2799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Healthcare &amp; retail lead in job demand </a:t>
              </a:r>
            </a:p>
          </p:txBody>
        </p:sp>
      </p:grpSp>
      <p:sp>
        <p:nvSpPr>
          <p:cNvPr id="20" name="Freeform 20"/>
          <p:cNvSpPr/>
          <p:nvPr/>
        </p:nvSpPr>
        <p:spPr>
          <a:xfrm>
            <a:off x="-732008" y="9514736"/>
            <a:ext cx="8814957" cy="384652"/>
          </a:xfrm>
          <a:custGeom>
            <a:avLst/>
            <a:gdLst/>
            <a:ahLst/>
            <a:cxnLst/>
            <a:rect l="l" t="t" r="r" b="b"/>
            <a:pathLst>
              <a:path w="8814957" h="384652">
                <a:moveTo>
                  <a:pt x="0" y="0"/>
                </a:moveTo>
                <a:lnTo>
                  <a:pt x="8814957" y="0"/>
                </a:lnTo>
                <a:lnTo>
                  <a:pt x="8814957" y="384652"/>
                </a:lnTo>
                <a:lnTo>
                  <a:pt x="0" y="3846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730" b="-73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1" name="Group 21"/>
          <p:cNvGrpSpPr/>
          <p:nvPr/>
        </p:nvGrpSpPr>
        <p:grpSpPr>
          <a:xfrm>
            <a:off x="8297753" y="9331064"/>
            <a:ext cx="1692494" cy="751996"/>
            <a:chOff x="0" y="0"/>
            <a:chExt cx="3481918" cy="154706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481959" cy="1547114"/>
            </a:xfrm>
            <a:custGeom>
              <a:avLst/>
              <a:gdLst/>
              <a:ahLst/>
              <a:cxnLst/>
              <a:rect l="l" t="t" r="r" b="b"/>
              <a:pathLst>
                <a:path w="3481959" h="1547114">
                  <a:moveTo>
                    <a:pt x="0" y="0"/>
                  </a:moveTo>
                  <a:lnTo>
                    <a:pt x="3481959" y="0"/>
                  </a:lnTo>
                  <a:lnTo>
                    <a:pt x="3481959" y="1547114"/>
                  </a:lnTo>
                  <a:lnTo>
                    <a:pt x="0" y="15471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" name="Freeform 23"/>
          <p:cNvSpPr/>
          <p:nvPr/>
        </p:nvSpPr>
        <p:spPr>
          <a:xfrm rot="-10800000">
            <a:off x="10209322" y="9514736"/>
            <a:ext cx="8814957" cy="384652"/>
          </a:xfrm>
          <a:custGeom>
            <a:avLst/>
            <a:gdLst/>
            <a:ahLst/>
            <a:cxnLst/>
            <a:rect l="l" t="t" r="r" b="b"/>
            <a:pathLst>
              <a:path w="8814957" h="384652">
                <a:moveTo>
                  <a:pt x="0" y="0"/>
                </a:moveTo>
                <a:lnTo>
                  <a:pt x="8814957" y="0"/>
                </a:lnTo>
                <a:lnTo>
                  <a:pt x="8814957" y="384652"/>
                </a:lnTo>
                <a:lnTo>
                  <a:pt x="0" y="3846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730" b="-730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AB44E-C675-56E6-8B58-D3D3A11C4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2">
            <a:extLst>
              <a:ext uri="{FF2B5EF4-FFF2-40B4-BE49-F238E27FC236}">
                <a16:creationId xmlns:a16="http://schemas.microsoft.com/office/drawing/2014/main" id="{18AE97CE-F9E4-96FE-020C-FB9030BFE9E2}"/>
              </a:ext>
            </a:extLst>
          </p:cNvPr>
          <p:cNvSpPr txBox="1"/>
          <p:nvPr/>
        </p:nvSpPr>
        <p:spPr>
          <a:xfrm>
            <a:off x="6877903" y="1210951"/>
            <a:ext cx="4532194" cy="537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635"/>
              </a:lnSpc>
              <a:spcBef>
                <a:spcPct val="0"/>
              </a:spcBef>
            </a:pPr>
            <a:r>
              <a:rPr lang="en-US" sz="3311" b="1" dirty="0">
                <a:solidFill>
                  <a:srgbClr val="000000"/>
                </a:solidFill>
                <a:latin typeface="Proxima Nova Heavy"/>
                <a:ea typeface="Proxima Nova Heavy"/>
                <a:cs typeface="Proxima Nova Heavy"/>
                <a:sym typeface="Proxima Nova Heavy"/>
              </a:rPr>
              <a:t>Orlando 360 Overview</a:t>
            </a:r>
          </a:p>
        </p:txBody>
      </p:sp>
      <p:sp>
        <p:nvSpPr>
          <p:cNvPr id="9" name="TextBox 33">
            <a:extLst>
              <a:ext uri="{FF2B5EF4-FFF2-40B4-BE49-F238E27FC236}">
                <a16:creationId xmlns:a16="http://schemas.microsoft.com/office/drawing/2014/main" id="{308D752C-E992-505C-8EBF-5FF00401013C}"/>
              </a:ext>
            </a:extLst>
          </p:cNvPr>
          <p:cNvSpPr txBox="1"/>
          <p:nvPr/>
        </p:nvSpPr>
        <p:spPr>
          <a:xfrm>
            <a:off x="4953576" y="6605129"/>
            <a:ext cx="3198695" cy="9540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57"/>
              </a:lnSpc>
            </a:pPr>
            <a:r>
              <a:rPr lang="en-US" b="1" dirty="0">
                <a:solidFill>
                  <a:srgbClr val="54545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Sergio Galeano, CED Adviser</a:t>
            </a:r>
          </a:p>
          <a:p>
            <a:pPr algn="l">
              <a:lnSpc>
                <a:spcPts val="3857"/>
              </a:lnSpc>
            </a:pPr>
            <a:endParaRPr lang="en-US" sz="2755" b="1" dirty="0">
              <a:solidFill>
                <a:srgbClr val="545454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  <p:sp>
        <p:nvSpPr>
          <p:cNvPr id="12" name="TextBox 33">
            <a:extLst>
              <a:ext uri="{FF2B5EF4-FFF2-40B4-BE49-F238E27FC236}">
                <a16:creationId xmlns:a16="http://schemas.microsoft.com/office/drawing/2014/main" id="{D5EAA8E7-9C4B-5581-AC0E-EA753C7B6C85}"/>
              </a:ext>
            </a:extLst>
          </p:cNvPr>
          <p:cNvSpPr txBox="1"/>
          <p:nvPr/>
        </p:nvSpPr>
        <p:spPr>
          <a:xfrm>
            <a:off x="10377132" y="6615933"/>
            <a:ext cx="2830205" cy="9540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57"/>
              </a:lnSpc>
            </a:pPr>
            <a:r>
              <a:rPr lang="en-US" b="1" dirty="0">
                <a:solidFill>
                  <a:srgbClr val="54545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John Rees, Senior Adviser</a:t>
            </a:r>
          </a:p>
          <a:p>
            <a:pPr algn="l">
              <a:lnSpc>
                <a:spcPts val="3857"/>
              </a:lnSpc>
            </a:pPr>
            <a:endParaRPr lang="en-US" sz="2755" b="1" dirty="0">
              <a:solidFill>
                <a:srgbClr val="545454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E4EA7BB-2BCB-375B-C69A-2B555D3180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448" y="2400300"/>
            <a:ext cx="3962953" cy="4029637"/>
          </a:xfrm>
          <a:prstGeom prst="round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1ED12D5-7F0D-1103-4164-94E26A0BD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3601" y="2390773"/>
            <a:ext cx="4077269" cy="4039164"/>
          </a:xfrm>
          <a:prstGeom prst="round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8B4BD60-1D4E-B994-5B94-0B79665F2A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2721" y="7865660"/>
            <a:ext cx="6147516" cy="1405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7090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D9E41D4-F265-E57E-730F-346EE1B21982}"/>
              </a:ext>
            </a:extLst>
          </p:cNvPr>
          <p:cNvSpPr/>
          <p:nvPr/>
        </p:nvSpPr>
        <p:spPr>
          <a:xfrm>
            <a:off x="0" y="-1"/>
            <a:ext cx="18288000" cy="10528301"/>
          </a:xfrm>
          <a:prstGeom prst="rect">
            <a:avLst/>
          </a:prstGeom>
          <a:gradFill flip="none" rotWithShape="1">
            <a:gsLst>
              <a:gs pos="26000">
                <a:srgbClr val="4888B7"/>
              </a:gs>
              <a:gs pos="61000">
                <a:srgbClr val="0061A0"/>
              </a:gs>
              <a:gs pos="0">
                <a:srgbClr val="8FADCE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79562C-1C1E-20D5-3E3F-1600F65B8C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96"/>
          <a:stretch/>
        </p:blipFill>
        <p:spPr>
          <a:xfrm>
            <a:off x="0" y="0"/>
            <a:ext cx="18288000" cy="1052829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7C05E68C-62E9-44D1-B27D-316B4941829C}"/>
              </a:ext>
            </a:extLst>
          </p:cNvPr>
          <p:cNvSpPr txBox="1">
            <a:spLocks/>
          </p:cNvSpPr>
          <p:nvPr/>
        </p:nvSpPr>
        <p:spPr bwMode="auto">
          <a:xfrm>
            <a:off x="591051" y="5237019"/>
            <a:ext cx="17105898" cy="5792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7160" tIns="68580" rIns="137160" bIns="68580" numCol="1" anchor="ctr" anchorCtr="0" compatLnSpc="1">
            <a:prstTxWarp prst="textNoShape">
              <a:avLst/>
            </a:prstTxWarp>
            <a:normAutofit fontScale="97500"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68376"/>
              </a:lnSpc>
            </a:pPr>
            <a:r>
              <a:rPr lang="en-US" sz="4800" kern="0" dirty="0">
                <a:solidFill>
                  <a:schemeClr val="bg1"/>
                </a:solidFill>
                <a:latin typeface="Tw Cen MT"/>
              </a:rPr>
              <a:t>Orlando 360 Labor Market Conditions</a:t>
            </a:r>
            <a:br>
              <a:rPr lang="en-US" sz="4800" kern="0" dirty="0">
                <a:latin typeface="Tw Cen MT" panose="020B0602020104020603" pitchFamily="34" charset="0"/>
              </a:rPr>
            </a:br>
            <a:r>
              <a:rPr lang="en-US" sz="3000" i="1" kern="100" dirty="0">
                <a:solidFill>
                  <a:schemeClr val="bg1"/>
                </a:solidFill>
                <a:latin typeface="Tw Cen MT"/>
              </a:rPr>
              <a:t>Insights from Industry, Social Service Sector, and Workers or Jobseekers</a:t>
            </a:r>
            <a:br>
              <a:rPr lang="en-US" sz="3000" kern="0" dirty="0">
                <a:latin typeface="Tw Cen MT" panose="020B0602020104020603" pitchFamily="34" charset="0"/>
              </a:rPr>
            </a:br>
            <a:br>
              <a:rPr lang="en-US" sz="3000" kern="0" dirty="0">
                <a:latin typeface="Tw Cen MT" panose="020B0602020104020603" pitchFamily="34" charset="0"/>
              </a:rPr>
            </a:br>
            <a:br>
              <a:rPr lang="en-US" sz="3000" kern="0" dirty="0">
                <a:latin typeface="Tw Cen MT" panose="020B0602020104020603" pitchFamily="34" charset="0"/>
              </a:rPr>
            </a:br>
            <a:r>
              <a:rPr lang="en-US" sz="1650" kern="0" dirty="0">
                <a:solidFill>
                  <a:schemeClr val="bg1"/>
                </a:solidFill>
              </a:rPr>
              <a:t>The views presented are not necessarily those of the Federal Reserve Bank of Atlanta or the Federal Reserve System.</a:t>
            </a:r>
            <a:br>
              <a:rPr lang="en-US" sz="1650" kern="0" dirty="0">
                <a:solidFill>
                  <a:schemeClr val="bg1"/>
                </a:solidFill>
              </a:rPr>
            </a:br>
            <a:br>
              <a:rPr lang="en-US" sz="1200" kern="0" dirty="0"/>
            </a:br>
            <a:endParaRPr lang="en-US" sz="3000" kern="0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1982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3138D-FDFC-5C92-38A9-4DBDC729A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7D5DDCC-098B-B466-EC39-124D6474D00D}"/>
              </a:ext>
            </a:extLst>
          </p:cNvPr>
          <p:cNvSpPr/>
          <p:nvPr/>
        </p:nvSpPr>
        <p:spPr>
          <a:xfrm>
            <a:off x="0" y="9832490"/>
            <a:ext cx="18288000" cy="508433"/>
          </a:xfrm>
          <a:prstGeom prst="rect">
            <a:avLst/>
          </a:prstGeom>
          <a:solidFill>
            <a:srgbClr val="0247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689C3D-F4D3-F095-B5E9-B6C492B01F52}"/>
              </a:ext>
            </a:extLst>
          </p:cNvPr>
          <p:cNvSpPr/>
          <p:nvPr/>
        </p:nvSpPr>
        <p:spPr>
          <a:xfrm>
            <a:off x="0" y="-4897"/>
            <a:ext cx="18288000" cy="2377748"/>
          </a:xfrm>
          <a:prstGeom prst="rect">
            <a:avLst/>
          </a:prstGeom>
          <a:gradFill flip="none" rotWithShape="1">
            <a:gsLst>
              <a:gs pos="0">
                <a:srgbClr val="091217"/>
              </a:gs>
              <a:gs pos="50000">
                <a:srgbClr val="03395B"/>
              </a:gs>
              <a:gs pos="100000">
                <a:srgbClr val="091217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en-US" sz="36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1551B65-D3B7-E67E-7BCC-288FB6A9C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736" y="208486"/>
            <a:ext cx="16594979" cy="1950986"/>
          </a:xfrm>
        </p:spPr>
        <p:txBody>
          <a:bodyPr>
            <a:noAutofit/>
          </a:bodyPr>
          <a:lstStyle/>
          <a:p>
            <a:r>
              <a:rPr lang="en-US">
                <a:solidFill>
                  <a:schemeClr val="bg1"/>
                </a:solidFill>
                <a:latin typeface="Tw Cen MT" panose="020B0602020104020603" pitchFamily="34" charset="0"/>
              </a:rPr>
              <a:t>Orlando 360 Objective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A354FFC-B0A7-B822-2F73-C2CF26E1FB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509" y="9916310"/>
            <a:ext cx="4978146" cy="336627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B787624C-2E91-A828-F424-59787DDEC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818371"/>
            <a:ext cx="4114800" cy="547688"/>
          </a:xfrm>
        </p:spPr>
        <p:txBody>
          <a:bodyPr/>
          <a:lstStyle/>
          <a:p>
            <a:fld id="{D60D1EDE-7116-2443-9BDD-368CE5B37660}" type="slidenum">
              <a:rPr lang="en-US" smtClean="0">
                <a:solidFill>
                  <a:schemeClr val="bg1"/>
                </a:solidFill>
                <a:latin typeface="Tw Cen MT" panose="020B0602020104020603" pitchFamily="34" charset="0"/>
              </a:rPr>
              <a:t>20</a:t>
            </a:fld>
            <a:endParaRPr lang="en-US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CBBCDC4-3B71-7361-9DEB-E7579E784C35}"/>
              </a:ext>
            </a:extLst>
          </p:cNvPr>
          <p:cNvGrpSpPr/>
          <p:nvPr/>
        </p:nvGrpSpPr>
        <p:grpSpPr>
          <a:xfrm>
            <a:off x="10706091" y="2843792"/>
            <a:ext cx="7104201" cy="6121394"/>
            <a:chOff x="2184983" y="1670050"/>
            <a:chExt cx="4567062" cy="3935246"/>
          </a:xfrm>
        </p:grpSpPr>
        <p:sp>
          <p:nvSpPr>
            <p:cNvPr id="11" name="Arc 10">
              <a:extLst>
                <a:ext uri="{FF2B5EF4-FFF2-40B4-BE49-F238E27FC236}">
                  <a16:creationId xmlns:a16="http://schemas.microsoft.com/office/drawing/2014/main" id="{897B2B29-86E5-AC0B-5F66-36B14BFDBDC4}"/>
                </a:ext>
              </a:extLst>
            </p:cNvPr>
            <p:cNvSpPr/>
            <p:nvPr/>
          </p:nvSpPr>
          <p:spPr>
            <a:xfrm rot="14400000">
              <a:off x="2976096" y="1670051"/>
              <a:ext cx="3191808" cy="3191807"/>
            </a:xfrm>
            <a:prstGeom prst="arc">
              <a:avLst>
                <a:gd name="adj1" fmla="val 1691917"/>
                <a:gd name="adj2" fmla="val 9042828"/>
              </a:avLst>
            </a:prstGeom>
            <a:noFill/>
            <a:ln w="254000">
              <a:gradFill>
                <a:gsLst>
                  <a:gs pos="20000">
                    <a:srgbClr val="3E80C2"/>
                  </a:gs>
                  <a:gs pos="80000">
                    <a:srgbClr val="DD5D57"/>
                  </a:gs>
                </a:gsLst>
                <a:lin ang="10800000" scaled="0"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382"/>
            </a:p>
          </p:txBody>
        </p:sp>
        <p:sp>
          <p:nvSpPr>
            <p:cNvPr id="16" name="Arc 15">
              <a:extLst>
                <a:ext uri="{FF2B5EF4-FFF2-40B4-BE49-F238E27FC236}">
                  <a16:creationId xmlns:a16="http://schemas.microsoft.com/office/drawing/2014/main" id="{9EA0099F-AB85-5B15-D676-0CD1BB337B6B}"/>
                </a:ext>
              </a:extLst>
            </p:cNvPr>
            <p:cNvSpPr/>
            <p:nvPr/>
          </p:nvSpPr>
          <p:spPr>
            <a:xfrm rot="14400000">
              <a:off x="2976096" y="1670050"/>
              <a:ext cx="3191808" cy="3191807"/>
            </a:xfrm>
            <a:prstGeom prst="arc">
              <a:avLst>
                <a:gd name="adj1" fmla="val 16282285"/>
                <a:gd name="adj2" fmla="val 1739726"/>
              </a:avLst>
            </a:prstGeom>
            <a:noFill/>
            <a:ln w="254000">
              <a:gradFill>
                <a:gsLst>
                  <a:gs pos="20000">
                    <a:srgbClr val="E39858"/>
                  </a:gs>
                  <a:gs pos="80000">
                    <a:srgbClr val="3E80C2"/>
                  </a:gs>
                </a:gsLst>
                <a:lin ang="1800000" scaled="0"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382"/>
            </a:p>
          </p:txBody>
        </p:sp>
        <p:sp>
          <p:nvSpPr>
            <p:cNvPr id="17" name="Arc 16">
              <a:extLst>
                <a:ext uri="{FF2B5EF4-FFF2-40B4-BE49-F238E27FC236}">
                  <a16:creationId xmlns:a16="http://schemas.microsoft.com/office/drawing/2014/main" id="{49F5F8A6-0925-7A11-42E4-F7A71CDF80A1}"/>
                </a:ext>
              </a:extLst>
            </p:cNvPr>
            <p:cNvSpPr/>
            <p:nvPr/>
          </p:nvSpPr>
          <p:spPr>
            <a:xfrm rot="14400000">
              <a:off x="2976096" y="1670050"/>
              <a:ext cx="3191808" cy="3191807"/>
            </a:xfrm>
            <a:prstGeom prst="arc">
              <a:avLst>
                <a:gd name="adj1" fmla="val 9019622"/>
                <a:gd name="adj2" fmla="val 16293687"/>
              </a:avLst>
            </a:prstGeom>
            <a:noFill/>
            <a:ln w="254000">
              <a:gradFill>
                <a:gsLst>
                  <a:gs pos="20000">
                    <a:srgbClr val="DD5D57"/>
                  </a:gs>
                  <a:gs pos="80000">
                    <a:srgbClr val="E39858"/>
                  </a:gs>
                </a:gsLst>
                <a:lin ang="19200000" scaled="0"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382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47966AD-9D34-7B67-6C8C-E90E925A1A9F}"/>
                </a:ext>
              </a:extLst>
            </p:cNvPr>
            <p:cNvSpPr txBox="1"/>
            <p:nvPr/>
          </p:nvSpPr>
          <p:spPr>
            <a:xfrm>
              <a:off x="3643116" y="1956477"/>
              <a:ext cx="1857768" cy="6529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>
                  <a:solidFill>
                    <a:srgbClr val="3E80C2"/>
                  </a:solidFill>
                  <a:latin typeface="Tw Cen MT" panose="020B0602020104020603" pitchFamily="34" charset="0"/>
                </a:rPr>
                <a:t>Industry Perspective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4556CB9-02A2-23C7-46B8-9BC143B46F92}"/>
                </a:ext>
              </a:extLst>
            </p:cNvPr>
            <p:cNvSpPr txBox="1"/>
            <p:nvPr/>
          </p:nvSpPr>
          <p:spPr>
            <a:xfrm>
              <a:off x="5310992" y="4952359"/>
              <a:ext cx="1441053" cy="6529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>
                  <a:solidFill>
                    <a:srgbClr val="D91E4E"/>
                  </a:solidFill>
                  <a:latin typeface="Tw Cen MT" panose="020B0602020104020603" pitchFamily="34" charset="0"/>
                </a:rPr>
                <a:t>Worker Perspective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9909C78-6F02-5B53-7932-D175069CE946}"/>
                </a:ext>
              </a:extLst>
            </p:cNvPr>
            <p:cNvSpPr txBox="1"/>
            <p:nvPr/>
          </p:nvSpPr>
          <p:spPr>
            <a:xfrm>
              <a:off x="2184983" y="4945465"/>
              <a:ext cx="2222620" cy="6529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>
                  <a:solidFill>
                    <a:srgbClr val="E39858"/>
                  </a:solidFill>
                  <a:latin typeface="Tw Cen MT" panose="020B0602020104020603" pitchFamily="34" charset="0"/>
                </a:rPr>
                <a:t>Social Service Provider Perspective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09FD9BE2-92A1-7714-CBC4-1F0144444CBC}"/>
              </a:ext>
            </a:extLst>
          </p:cNvPr>
          <p:cNvSpPr txBox="1"/>
          <p:nvPr/>
        </p:nvSpPr>
        <p:spPr>
          <a:xfrm>
            <a:off x="535736" y="2118839"/>
            <a:ext cx="10492305" cy="7155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8">
              <a:spcBef>
                <a:spcPct val="20000"/>
              </a:spcBef>
            </a:pPr>
            <a:r>
              <a:rPr lang="en-US" sz="2400" b="1" dirty="0">
                <a:solidFill>
                  <a:srgbClr val="537DC9"/>
                </a:solidFill>
                <a:latin typeface="IBM Plex Sans" panose="020B0503050203000203" pitchFamily="34" charset="0"/>
                <a:ea typeface="Yu Gothic Light" panose="020B0300000000000000" pitchFamily="34" charset="-128"/>
                <a:cs typeface="Times New Roman" panose="02020603050405020304" pitchFamily="18" charset="0"/>
              </a:rPr>
              <a:t> </a:t>
            </a:r>
            <a:endParaRPr lang="en-US" sz="4200" dirty="0">
              <a:latin typeface="Tw Cen MT" panose="020B0602020104020603" pitchFamily="34" charset="0"/>
            </a:endParaRPr>
          </a:p>
          <a:p>
            <a:pPr lvl="0"/>
            <a:r>
              <a:rPr lang="en-US" sz="4200" dirty="0">
                <a:latin typeface="Tw Cen MT" panose="020B0602020104020603" pitchFamily="34" charset="0"/>
              </a:rPr>
              <a:t>Engage in a holistic approach to understand the perspectives on the labor market from all sides: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900" dirty="0">
                <a:latin typeface="Tw Cen MT" panose="020B0602020104020603" pitchFamily="34" charset="0"/>
              </a:rPr>
              <a:t>Assess workforce demand, talent needs, and hiring challenges facing employers and industry leaders;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900" dirty="0">
                <a:latin typeface="Tw Cen MT" panose="020B0602020104020603" pitchFamily="34" charset="0"/>
              </a:rPr>
              <a:t>Examine how training, workforce development, and support-service organizations prepare and connect talent to opportunity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900" dirty="0">
                <a:latin typeface="Tw Cen MT" panose="020B0602020104020603" pitchFamily="34" charset="0"/>
              </a:rPr>
              <a:t>Elevate the perspectives and experiences of workers and jobseekers navigating the job market.</a:t>
            </a:r>
          </a:p>
        </p:txBody>
      </p:sp>
    </p:spTree>
    <p:extLst>
      <p:ext uri="{BB962C8B-B14F-4D97-AF65-F5344CB8AC3E}">
        <p14:creationId xmlns:p14="http://schemas.microsoft.com/office/powerpoint/2010/main" val="14866198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95509-D48E-8CC1-003F-83D0B0A00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03EBFBD-1C4B-2304-CB8E-483268D26D53}"/>
              </a:ext>
            </a:extLst>
          </p:cNvPr>
          <p:cNvSpPr/>
          <p:nvPr/>
        </p:nvSpPr>
        <p:spPr>
          <a:xfrm>
            <a:off x="0" y="9832490"/>
            <a:ext cx="18288000" cy="508433"/>
          </a:xfrm>
          <a:prstGeom prst="rect">
            <a:avLst/>
          </a:prstGeom>
          <a:solidFill>
            <a:srgbClr val="0247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C22473-DEF8-1DB5-FA9A-8020292BA22D}"/>
              </a:ext>
            </a:extLst>
          </p:cNvPr>
          <p:cNvSpPr/>
          <p:nvPr/>
        </p:nvSpPr>
        <p:spPr>
          <a:xfrm>
            <a:off x="0" y="-4897"/>
            <a:ext cx="18288000" cy="2377748"/>
          </a:xfrm>
          <a:prstGeom prst="rect">
            <a:avLst/>
          </a:prstGeom>
          <a:gradFill flip="none" rotWithShape="1">
            <a:gsLst>
              <a:gs pos="0">
                <a:srgbClr val="091217"/>
              </a:gs>
              <a:gs pos="50000">
                <a:srgbClr val="03395B"/>
              </a:gs>
              <a:gs pos="100000">
                <a:srgbClr val="091217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en-US" sz="36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E8B98BD-1D03-C151-F585-328784680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736" y="208486"/>
            <a:ext cx="16594979" cy="1950986"/>
          </a:xfrm>
        </p:spPr>
        <p:txBody>
          <a:bodyPr>
            <a:noAutofit/>
          </a:bodyPr>
          <a:lstStyle/>
          <a:p>
            <a:r>
              <a:rPr lang="en-US">
                <a:solidFill>
                  <a:schemeClr val="bg1"/>
                </a:solidFill>
                <a:latin typeface="Tw Cen MT" panose="020B0602020104020603" pitchFamily="34" charset="0"/>
              </a:rPr>
              <a:t>360 Value Proposition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9E0A701-2EDB-F077-586B-D2BA157E5B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509" y="9916310"/>
            <a:ext cx="4978146" cy="336627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D37A62BB-4ECD-30CC-C00A-ED239F63E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818371"/>
            <a:ext cx="4114800" cy="547688"/>
          </a:xfrm>
        </p:spPr>
        <p:txBody>
          <a:bodyPr/>
          <a:lstStyle/>
          <a:p>
            <a:fld id="{D60D1EDE-7116-2443-9BDD-368CE5B37660}" type="slidenum">
              <a:rPr lang="en-US" smtClean="0">
                <a:solidFill>
                  <a:schemeClr val="bg1"/>
                </a:solidFill>
                <a:latin typeface="Tw Cen MT" panose="020B0602020104020603" pitchFamily="34" charset="0"/>
              </a:rPr>
              <a:t>21</a:t>
            </a:fld>
            <a:endParaRPr lang="en-US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F246BDE-1CAE-548A-48C9-35B2F810C2E0}"/>
              </a:ext>
            </a:extLst>
          </p:cNvPr>
          <p:cNvSpPr txBox="1"/>
          <p:nvPr/>
        </p:nvSpPr>
        <p:spPr>
          <a:xfrm>
            <a:off x="535736" y="2433545"/>
            <a:ext cx="17104565" cy="6924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8">
              <a:spcBef>
                <a:spcPct val="20000"/>
              </a:spcBef>
            </a:pPr>
            <a:r>
              <a:rPr lang="en-US" sz="2400" b="1" dirty="0">
                <a:solidFill>
                  <a:srgbClr val="537DC9"/>
                </a:solidFill>
                <a:latin typeface="IBM Plex Sans" panose="020B0503050203000203" pitchFamily="34" charset="0"/>
                <a:ea typeface="Yu Gothic Light" panose="020B0300000000000000" pitchFamily="34" charset="-128"/>
                <a:cs typeface="Times New Roman" panose="02020603050405020304" pitchFamily="18" charset="0"/>
              </a:rPr>
              <a:t> </a:t>
            </a:r>
            <a:endParaRPr lang="en-US" sz="4200" dirty="0">
              <a:latin typeface="Tw Cen MT" panose="020B0602020104020603" pitchFamily="34" charset="0"/>
            </a:endParaRPr>
          </a:p>
          <a:p>
            <a:pPr lvl="0"/>
            <a:r>
              <a:rPr lang="en-US" sz="4200" dirty="0">
                <a:latin typeface="Tw Cen MT" panose="020B0602020104020603" pitchFamily="34" charset="0"/>
              </a:rPr>
              <a:t>We are currently piloting a partnership between our Regional Economic Information Network and Community and Economic Development teams with communities across the Southeast.  </a:t>
            </a:r>
          </a:p>
          <a:p>
            <a:pPr lvl="0"/>
            <a:endParaRPr lang="en-US" sz="4200" dirty="0">
              <a:latin typeface="Tw Cen MT" panose="020B0602020104020603" pitchFamily="34" charset="0"/>
            </a:endParaRPr>
          </a:p>
          <a:p>
            <a:pPr lvl="0"/>
            <a:r>
              <a:rPr lang="en-US" sz="4200" dirty="0">
                <a:latin typeface="Tw Cen MT" panose="020B0602020104020603" pitchFamily="34" charset="0"/>
              </a:rPr>
              <a:t>This approach blends information gathering to serve a dual purpose: </a:t>
            </a:r>
          </a:p>
          <a:p>
            <a:pPr lvl="0"/>
            <a:endParaRPr lang="en-US" sz="4200" dirty="0">
              <a:latin typeface="Tw Cen MT" panose="020B0602020104020603" pitchFamily="34" charset="0"/>
            </a:endParaRPr>
          </a:p>
          <a:p>
            <a:pPr lvl="0"/>
            <a:r>
              <a:rPr lang="en-US" sz="4200" dirty="0">
                <a:latin typeface="Tw Cen MT" panose="020B0602020104020603" pitchFamily="34" charset="0"/>
              </a:rPr>
              <a:t>1) to inform monetary policy analysis and research questions and;</a:t>
            </a:r>
          </a:p>
          <a:p>
            <a:pPr lvl="0"/>
            <a:r>
              <a:rPr lang="en-US" sz="4200" dirty="0">
                <a:latin typeface="Tw Cen MT" panose="020B0602020104020603" pitchFamily="34" charset="0"/>
              </a:rPr>
              <a:t> </a:t>
            </a:r>
          </a:p>
          <a:p>
            <a:pPr lvl="0"/>
            <a:r>
              <a:rPr lang="en-US" sz="4200" dirty="0">
                <a:latin typeface="Tw Cen MT" panose="020B0602020104020603" pitchFamily="34" charset="0"/>
              </a:rPr>
              <a:t>2) to strengthen and inform regional alignment on labor market needs.</a:t>
            </a:r>
          </a:p>
          <a:p>
            <a:pPr lvl="0"/>
            <a:endParaRPr lang="en-US" sz="4200" b="1" dirty="0"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1522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F1A865-514B-24B0-988F-D62A81AF2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AE1A9FD-583D-E10C-21CA-A86160D999F7}"/>
              </a:ext>
            </a:extLst>
          </p:cNvPr>
          <p:cNvSpPr/>
          <p:nvPr/>
        </p:nvSpPr>
        <p:spPr>
          <a:xfrm>
            <a:off x="0" y="9832490"/>
            <a:ext cx="18288000" cy="508433"/>
          </a:xfrm>
          <a:prstGeom prst="rect">
            <a:avLst/>
          </a:prstGeom>
          <a:solidFill>
            <a:srgbClr val="0247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305E5F-8279-4B6D-2977-EF733646B7F7}"/>
              </a:ext>
            </a:extLst>
          </p:cNvPr>
          <p:cNvSpPr/>
          <p:nvPr/>
        </p:nvSpPr>
        <p:spPr>
          <a:xfrm>
            <a:off x="0" y="-4897"/>
            <a:ext cx="18288000" cy="2377748"/>
          </a:xfrm>
          <a:prstGeom prst="rect">
            <a:avLst/>
          </a:prstGeom>
          <a:gradFill flip="none" rotWithShape="1">
            <a:gsLst>
              <a:gs pos="0">
                <a:srgbClr val="091217"/>
              </a:gs>
              <a:gs pos="50000">
                <a:srgbClr val="03395B"/>
              </a:gs>
              <a:gs pos="100000">
                <a:srgbClr val="091217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en-US" sz="36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45F7219-6EB1-DF81-287D-F36723E72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736" y="208486"/>
            <a:ext cx="16594979" cy="1950986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  <a:latin typeface="Tw Cen MT" panose="020B0602020104020603" pitchFamily="34" charset="0"/>
              </a:rPr>
              <a:t>360 Process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D1937F8-B365-C4CB-6693-860671C36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509" y="9916310"/>
            <a:ext cx="4978146" cy="336627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6A17E53-3A9C-92E8-AED3-9A4B5CA9C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818371"/>
            <a:ext cx="4114800" cy="547688"/>
          </a:xfrm>
        </p:spPr>
        <p:txBody>
          <a:bodyPr/>
          <a:lstStyle/>
          <a:p>
            <a:fld id="{D60D1EDE-7116-2443-9BDD-368CE5B37660}" type="slidenum">
              <a:rPr lang="en-US" smtClean="0">
                <a:solidFill>
                  <a:schemeClr val="bg1"/>
                </a:solidFill>
                <a:latin typeface="Tw Cen MT" panose="020B0602020104020603" pitchFamily="34" charset="0"/>
              </a:rPr>
              <a:t>22</a:t>
            </a:fld>
            <a:endParaRPr lang="en-US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85E7F72-2FD9-67FC-994E-EDDEA0174D71}"/>
              </a:ext>
            </a:extLst>
          </p:cNvPr>
          <p:cNvSpPr txBox="1"/>
          <p:nvPr/>
        </p:nvSpPr>
        <p:spPr>
          <a:xfrm>
            <a:off x="535736" y="2371832"/>
            <a:ext cx="5409920" cy="73866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8">
              <a:spcBef>
                <a:spcPct val="20000"/>
              </a:spcBef>
            </a:pPr>
            <a:r>
              <a:rPr lang="en-US" sz="2400" b="1" dirty="0">
                <a:solidFill>
                  <a:srgbClr val="537DC9"/>
                </a:solidFill>
                <a:latin typeface="IBM Plex Sans" panose="020B0503050203000203" pitchFamily="34" charset="0"/>
                <a:ea typeface="Yu Gothic Light" panose="020B0300000000000000" pitchFamily="34" charset="-128"/>
                <a:cs typeface="Times New Roman" panose="02020603050405020304" pitchFamily="18" charset="0"/>
              </a:rPr>
              <a:t> </a:t>
            </a:r>
            <a:endParaRPr lang="en-US" sz="4200" dirty="0">
              <a:latin typeface="Tw Cen MT" panose="020B0602020104020603" pitchFamily="34" charset="0"/>
            </a:endParaRPr>
          </a:p>
          <a:p>
            <a:pPr lvl="0"/>
            <a:r>
              <a:rPr lang="en-US" sz="4200" b="1" dirty="0">
                <a:latin typeface="Tw Cen MT" panose="020B0602020104020603" pitchFamily="34" charset="0"/>
              </a:rPr>
              <a:t>Business </a:t>
            </a:r>
          </a:p>
          <a:p>
            <a:pPr lvl="0"/>
            <a:r>
              <a:rPr lang="en-US" sz="4200" b="1" dirty="0">
                <a:latin typeface="Tw Cen MT" panose="020B0602020104020603" pitchFamily="34" charset="0"/>
              </a:rPr>
              <a:t>Roundtables</a:t>
            </a:r>
            <a:br>
              <a:rPr lang="en-US" sz="4200" b="1">
                <a:latin typeface="Tw Cen MT" panose="020B0602020104020603" pitchFamily="34" charset="0"/>
              </a:rPr>
            </a:br>
            <a:endParaRPr lang="en-US" sz="4200" b="1" dirty="0">
              <a:latin typeface="Tw Cen MT" panose="020B0602020104020603" pitchFamily="34" charset="0"/>
            </a:endParaRP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0000"/>
                </a:solidFill>
                <a:latin typeface="Tw Cen MT" panose="020B0602020104020603" pitchFamily="34" charset="0"/>
              </a:rPr>
              <a:t>Focused on key economic driver industries in regional economy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0000"/>
                </a:solidFill>
                <a:latin typeface="Tw Cen MT" panose="020B0602020104020603" pitchFamily="34" charset="0"/>
              </a:rPr>
              <a:t>Discussion on workforce needs, risks and opportunities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0000"/>
                </a:solidFill>
                <a:latin typeface="Tw Cen MT" panose="020B0602020104020603" pitchFamily="34" charset="0"/>
              </a:rPr>
              <a:t>Reflection on preliminary worker and job seeker insights</a:t>
            </a:r>
            <a:endParaRPr lang="en-US" sz="4200" dirty="0">
              <a:solidFill>
                <a:srgbClr val="000000"/>
              </a:solidFill>
              <a:latin typeface="Roboto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4FD33E-3B4E-7B16-D521-B1ED7764C37B}"/>
              </a:ext>
            </a:extLst>
          </p:cNvPr>
          <p:cNvSpPr txBox="1"/>
          <p:nvPr/>
        </p:nvSpPr>
        <p:spPr>
          <a:xfrm>
            <a:off x="6341174" y="2371832"/>
            <a:ext cx="5409920" cy="6924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8">
              <a:spcBef>
                <a:spcPct val="20000"/>
              </a:spcBef>
            </a:pPr>
            <a:r>
              <a:rPr lang="en-US" sz="2400" b="1" dirty="0">
                <a:solidFill>
                  <a:srgbClr val="537DC9"/>
                </a:solidFill>
                <a:latin typeface="IBM Plex Sans" panose="020B0503050203000203" pitchFamily="34" charset="0"/>
                <a:ea typeface="Yu Gothic Light" panose="020B0300000000000000" pitchFamily="34" charset="-128"/>
                <a:cs typeface="Times New Roman" panose="02020603050405020304" pitchFamily="18" charset="0"/>
              </a:rPr>
              <a:t> </a:t>
            </a:r>
            <a:endParaRPr lang="en-US" sz="4200" dirty="0">
              <a:latin typeface="Tw Cen MT" panose="020B0602020104020603" pitchFamily="34" charset="0"/>
            </a:endParaRPr>
          </a:p>
          <a:p>
            <a:pPr lvl="0"/>
            <a:r>
              <a:rPr lang="en-US" sz="4200" b="1" dirty="0">
                <a:latin typeface="Tw Cen MT" panose="020B0602020104020603" pitchFamily="34" charset="0"/>
              </a:rPr>
              <a:t>Workforce and Social Service Roundtables</a:t>
            </a:r>
          </a:p>
          <a:p>
            <a:pPr lvl="0"/>
            <a:endParaRPr lang="en-US" sz="4200" b="1" dirty="0">
              <a:latin typeface="Tw Cen MT" panose="020B0602020104020603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0000"/>
                </a:solidFill>
                <a:latin typeface="Tw Cen MT" panose="020B0602020104020603" pitchFamily="34" charset="0"/>
              </a:rPr>
              <a:t>Focused on talent supply supporting organizations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0000"/>
                </a:solidFill>
                <a:latin typeface="Tw Cen MT" panose="020B0602020104020603" pitchFamily="34" charset="0"/>
              </a:rPr>
              <a:t>Discussion on community needs, organizational and service delivery impacts and opportunities</a:t>
            </a:r>
          </a:p>
          <a:p>
            <a:pPr lvl="0"/>
            <a:endParaRPr lang="en-US" sz="4200" dirty="0">
              <a:solidFill>
                <a:srgbClr val="000000"/>
              </a:solidFill>
              <a:latin typeface="Roboto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F2D9B5-FE23-1340-987F-274699FEE84B}"/>
              </a:ext>
            </a:extLst>
          </p:cNvPr>
          <p:cNvSpPr txBox="1"/>
          <p:nvPr/>
        </p:nvSpPr>
        <p:spPr>
          <a:xfrm>
            <a:off x="12268340" y="2371832"/>
            <a:ext cx="5409920" cy="6832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8">
              <a:spcBef>
                <a:spcPct val="20000"/>
              </a:spcBef>
            </a:pPr>
            <a:r>
              <a:rPr lang="en-US" sz="2400" b="1" dirty="0">
                <a:solidFill>
                  <a:srgbClr val="537DC9"/>
                </a:solidFill>
                <a:latin typeface="IBM Plex Sans" panose="020B0503050203000203" pitchFamily="34" charset="0"/>
                <a:ea typeface="Yu Gothic Light" panose="020B0300000000000000" pitchFamily="34" charset="-128"/>
                <a:cs typeface="Times New Roman" panose="02020603050405020304" pitchFamily="18" charset="0"/>
              </a:rPr>
              <a:t> </a:t>
            </a:r>
            <a:endParaRPr lang="en-US" sz="4200" dirty="0">
              <a:latin typeface="Tw Cen MT" panose="020B0602020104020603" pitchFamily="34" charset="0"/>
            </a:endParaRPr>
          </a:p>
          <a:p>
            <a:pPr lvl="0"/>
            <a:r>
              <a:rPr lang="en-US" sz="4200" b="1" dirty="0">
                <a:latin typeface="Tw Cen MT" panose="020B0602020104020603" pitchFamily="34" charset="0"/>
              </a:rPr>
              <a:t>Worker and Job Seeker Focus Groups</a:t>
            </a:r>
          </a:p>
          <a:p>
            <a:pPr lvl="0"/>
            <a:endParaRPr lang="en-US" sz="4200" b="1" dirty="0">
              <a:latin typeface="Tw Cen MT" panose="020B0602020104020603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0000"/>
                </a:solidFill>
                <a:latin typeface="Tw Cen MT" panose="020B0602020104020603" pitchFamily="34" charset="0"/>
              </a:rPr>
              <a:t>Identified through </a:t>
            </a:r>
            <a:r>
              <a:rPr lang="en-US" sz="3600">
                <a:solidFill>
                  <a:srgbClr val="000000"/>
                </a:solidFill>
                <a:latin typeface="Tw Cen MT" panose="020B0602020104020603" pitchFamily="34" charset="0"/>
              </a:rPr>
              <a:t>community-based</a:t>
            </a:r>
            <a:r>
              <a:rPr lang="en-US" sz="3600" dirty="0">
                <a:solidFill>
                  <a:srgbClr val="000000"/>
                </a:solidFill>
                <a:latin typeface="Tw Cen MT" panose="020B0602020104020603" pitchFamily="34" charset="0"/>
              </a:rPr>
              <a:t> organizations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0000"/>
                </a:solidFill>
                <a:latin typeface="Tw Cen MT" panose="020B0602020104020603" pitchFamily="34" charset="0"/>
              </a:rPr>
              <a:t>Highlight </a:t>
            </a:r>
            <a:r>
              <a:rPr lang="en-US" sz="3600">
                <a:solidFill>
                  <a:srgbClr val="000000"/>
                </a:solidFill>
                <a:latin typeface="Tw Cen MT" panose="020B0602020104020603" pitchFamily="34" charset="0"/>
              </a:rPr>
              <a:t>worker</a:t>
            </a:r>
            <a:r>
              <a:rPr lang="en-US" sz="3600" dirty="0">
                <a:solidFill>
                  <a:srgbClr val="000000"/>
                </a:solidFill>
                <a:latin typeface="Tw Cen MT" panose="020B0602020104020603" pitchFamily="34" charset="0"/>
              </a:rPr>
              <a:t> experiences with employment and navigating the regional labor market</a:t>
            </a:r>
            <a:endParaRPr lang="en-US" sz="3600" dirty="0">
              <a:solidFill>
                <a:srgbClr val="000000"/>
              </a:solidFill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7122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CA258-B9E0-63C5-8169-39F901CA3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4EE5D0B-4D27-0594-9BB6-26DB9E6007C0}"/>
              </a:ext>
            </a:extLst>
          </p:cNvPr>
          <p:cNvSpPr/>
          <p:nvPr/>
        </p:nvSpPr>
        <p:spPr>
          <a:xfrm>
            <a:off x="0" y="9832490"/>
            <a:ext cx="18288000" cy="508433"/>
          </a:xfrm>
          <a:prstGeom prst="rect">
            <a:avLst/>
          </a:prstGeom>
          <a:solidFill>
            <a:srgbClr val="0247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FBB9B8-740F-F9D6-B9CD-C379C7166B9B}"/>
              </a:ext>
            </a:extLst>
          </p:cNvPr>
          <p:cNvSpPr/>
          <p:nvPr/>
        </p:nvSpPr>
        <p:spPr>
          <a:xfrm>
            <a:off x="0" y="-4897"/>
            <a:ext cx="18288000" cy="2377748"/>
          </a:xfrm>
          <a:prstGeom prst="rect">
            <a:avLst/>
          </a:prstGeom>
          <a:gradFill flip="none" rotWithShape="1">
            <a:gsLst>
              <a:gs pos="0">
                <a:srgbClr val="091217"/>
              </a:gs>
              <a:gs pos="50000">
                <a:srgbClr val="03395B"/>
              </a:gs>
              <a:gs pos="100000">
                <a:srgbClr val="091217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en-US" sz="36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8CA6B23-C31C-512B-502A-6D6A4ACE6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736" y="208486"/>
            <a:ext cx="16594979" cy="1950986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  <a:latin typeface="Tw Cen MT" panose="020B0602020104020603" pitchFamily="34" charset="0"/>
              </a:rPr>
              <a:t>360 Orlando – Why Now and Why This Market?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3101060-E2A4-E32C-52D5-1BE075F410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509" y="9916310"/>
            <a:ext cx="4978146" cy="336627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69C3473-9964-70A9-E63E-D710D4069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818371"/>
            <a:ext cx="4114800" cy="547688"/>
          </a:xfrm>
        </p:spPr>
        <p:txBody>
          <a:bodyPr/>
          <a:lstStyle/>
          <a:p>
            <a:fld id="{D60D1EDE-7116-2443-9BDD-368CE5B37660}" type="slidenum">
              <a:rPr lang="en-US" smtClean="0">
                <a:solidFill>
                  <a:schemeClr val="bg1"/>
                </a:solidFill>
                <a:latin typeface="Tw Cen MT" panose="020B0602020104020603" pitchFamily="34" charset="0"/>
              </a:rPr>
              <a:t>23</a:t>
            </a:fld>
            <a:endParaRPr lang="en-US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A3CB8EC-65AE-4007-3FEE-6B0E12F49768}"/>
              </a:ext>
            </a:extLst>
          </p:cNvPr>
          <p:cNvSpPr txBox="1"/>
          <p:nvPr/>
        </p:nvSpPr>
        <p:spPr>
          <a:xfrm>
            <a:off x="535736" y="2832071"/>
            <a:ext cx="16238933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8">
              <a:spcBef>
                <a:spcPct val="20000"/>
              </a:spcBef>
            </a:pPr>
            <a:r>
              <a:rPr lang="en-US" sz="2400" b="1" dirty="0">
                <a:solidFill>
                  <a:srgbClr val="537DC9"/>
                </a:solidFill>
                <a:latin typeface="IBM Plex Sans" panose="020B0503050203000203" pitchFamily="34" charset="0"/>
                <a:ea typeface="Yu Gothic Light" panose="020B0300000000000000" pitchFamily="34" charset="-128"/>
                <a:cs typeface="Times New Roman" panose="02020603050405020304" pitchFamily="18" charset="0"/>
              </a:rPr>
              <a:t> </a:t>
            </a:r>
            <a:endParaRPr lang="en-US" sz="4200" dirty="0">
              <a:latin typeface="Tw Cen MT" panose="020B0602020104020603" pitchFamily="34" charset="0"/>
            </a:endParaRPr>
          </a:p>
          <a:p>
            <a:pPr lvl="0"/>
            <a:endParaRPr lang="en-US" sz="4200" dirty="0">
              <a:solidFill>
                <a:srgbClr val="000000"/>
              </a:solidFill>
              <a:latin typeface="Roboto" panose="02000000000000000000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2821825-AE43-1F52-58EC-65FC62481EA9}"/>
              </a:ext>
            </a:extLst>
          </p:cNvPr>
          <p:cNvGrpSpPr/>
          <p:nvPr/>
        </p:nvGrpSpPr>
        <p:grpSpPr>
          <a:xfrm>
            <a:off x="404372" y="2609851"/>
            <a:ext cx="17622371" cy="6800852"/>
            <a:chOff x="269582" y="1739900"/>
            <a:chExt cx="3841930" cy="45593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0E71016-86E9-92E0-C36C-63CDD3D834E5}"/>
                </a:ext>
              </a:extLst>
            </p:cNvPr>
            <p:cNvSpPr/>
            <p:nvPr/>
          </p:nvSpPr>
          <p:spPr>
            <a:xfrm>
              <a:off x="269582" y="1739900"/>
              <a:ext cx="1872366" cy="4559300"/>
            </a:xfrm>
            <a:prstGeom prst="rect">
              <a:avLst/>
            </a:prstGeom>
            <a:solidFill>
              <a:srgbClr val="3E80C2">
                <a:alpha val="4000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24731E7-004E-D632-0E5C-0E202FB5D75D}"/>
                </a:ext>
              </a:extLst>
            </p:cNvPr>
            <p:cNvSpPr/>
            <p:nvPr/>
          </p:nvSpPr>
          <p:spPr>
            <a:xfrm>
              <a:off x="2239146" y="1739900"/>
              <a:ext cx="1872366" cy="4559300"/>
            </a:xfrm>
            <a:prstGeom prst="rect">
              <a:avLst/>
            </a:prstGeom>
            <a:solidFill>
              <a:srgbClr val="E39858">
                <a:alpha val="4000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9A7D1CA-70E4-CB21-0D4D-4CC1AFFFBA41}"/>
                </a:ext>
              </a:extLst>
            </p:cNvPr>
            <p:cNvSpPr txBox="1"/>
            <p:nvPr/>
          </p:nvSpPr>
          <p:spPr>
            <a:xfrm>
              <a:off x="421131" y="1920360"/>
              <a:ext cx="1569269" cy="6190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700" b="1" dirty="0">
                  <a:latin typeface="Tw Cen MT" panose="020B0602020104020603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Population Growth Among Metropolitan Areas with Populations of 2 Million +, 2020 - 2025 </a:t>
              </a:r>
              <a:endParaRPr lang="en-US" sz="2700" dirty="0"/>
            </a:p>
          </p:txBody>
        </p:sp>
      </p:grpSp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CA74ED8F-4A97-6973-4456-30DB9FFBD507}"/>
              </a:ext>
            </a:extLst>
          </p:cNvPr>
          <p:cNvGraphicFramePr/>
          <p:nvPr/>
        </p:nvGraphicFramePr>
        <p:xfrm>
          <a:off x="404372" y="3760751"/>
          <a:ext cx="8588270" cy="5446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24B8C60C-90BD-E9C0-B7CF-27907370FC4C}"/>
              </a:ext>
            </a:extLst>
          </p:cNvPr>
          <p:cNvSpPr txBox="1"/>
          <p:nvPr/>
        </p:nvSpPr>
        <p:spPr>
          <a:xfrm>
            <a:off x="1510676" y="4791061"/>
            <a:ext cx="318783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700" dirty="0">
                <a:solidFill>
                  <a:schemeClr val="accent1">
                    <a:lumMod val="75000"/>
                  </a:schemeClr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Orlando</a:t>
            </a:r>
            <a:endParaRPr lang="en-US" sz="27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1331A9C-07FE-7839-937D-C6D5D09BDD93}"/>
              </a:ext>
            </a:extLst>
          </p:cNvPr>
          <p:cNvSpPr txBox="1"/>
          <p:nvPr/>
        </p:nvSpPr>
        <p:spPr>
          <a:xfrm>
            <a:off x="10134803" y="2879033"/>
            <a:ext cx="719800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700" b="1" dirty="0">
                <a:latin typeface="Tw Cen MT" panose="020B06020201040206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Employment Growth Among Metropolitan Areas with Populations of 2 Million +, 2020 - 2025 </a:t>
            </a:r>
            <a:endParaRPr lang="en-US" sz="2700" dirty="0"/>
          </a:p>
        </p:txBody>
      </p:sp>
      <p:graphicFrame>
        <p:nvGraphicFramePr>
          <p:cNvPr id="32" name="Chart 31">
            <a:extLst>
              <a:ext uri="{FF2B5EF4-FFF2-40B4-BE49-F238E27FC236}">
                <a16:creationId xmlns:a16="http://schemas.microsoft.com/office/drawing/2014/main" id="{0AC0C424-C461-9C3F-33DB-E77CC7991685}"/>
              </a:ext>
            </a:extLst>
          </p:cNvPr>
          <p:cNvGraphicFramePr/>
          <p:nvPr/>
        </p:nvGraphicFramePr>
        <p:xfrm>
          <a:off x="9439670" y="3760751"/>
          <a:ext cx="8588270" cy="5446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55B91240-F35F-7810-1A38-D235926E6374}"/>
              </a:ext>
            </a:extLst>
          </p:cNvPr>
          <p:cNvSpPr txBox="1"/>
          <p:nvPr/>
        </p:nvSpPr>
        <p:spPr>
          <a:xfrm>
            <a:off x="10348032" y="4382710"/>
            <a:ext cx="318783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700" dirty="0">
                <a:solidFill>
                  <a:srgbClr val="ED690E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Orlando</a:t>
            </a:r>
            <a:endParaRPr lang="en-US" sz="2700" dirty="0">
              <a:solidFill>
                <a:srgbClr val="ED69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8243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49294-E1C1-32F4-D46A-2B3809B72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D1C3842-9A98-2D82-951C-23224D7D4E37}"/>
              </a:ext>
            </a:extLst>
          </p:cNvPr>
          <p:cNvSpPr/>
          <p:nvPr/>
        </p:nvSpPr>
        <p:spPr>
          <a:xfrm>
            <a:off x="0" y="9832490"/>
            <a:ext cx="18288000" cy="508433"/>
          </a:xfrm>
          <a:prstGeom prst="rect">
            <a:avLst/>
          </a:prstGeom>
          <a:solidFill>
            <a:srgbClr val="0247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FA70B6-8C2A-4804-47BF-9207193ED813}"/>
              </a:ext>
            </a:extLst>
          </p:cNvPr>
          <p:cNvSpPr/>
          <p:nvPr/>
        </p:nvSpPr>
        <p:spPr>
          <a:xfrm>
            <a:off x="0" y="-4897"/>
            <a:ext cx="18288000" cy="2377748"/>
          </a:xfrm>
          <a:prstGeom prst="rect">
            <a:avLst/>
          </a:prstGeom>
          <a:gradFill flip="none" rotWithShape="1">
            <a:gsLst>
              <a:gs pos="0">
                <a:srgbClr val="091217"/>
              </a:gs>
              <a:gs pos="50000">
                <a:srgbClr val="03395B"/>
              </a:gs>
              <a:gs pos="100000">
                <a:srgbClr val="091217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en-US" sz="36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8142828-2686-2E8E-68DD-A9CBFB4BB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736" y="208486"/>
            <a:ext cx="16594979" cy="1950986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  <a:latin typeface="Tw Cen MT" panose="020B0602020104020603" pitchFamily="34" charset="0"/>
              </a:rPr>
              <a:t>360 Outcomes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9E05322-8F0A-0C5C-1613-3B28E53FC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509" y="9916310"/>
            <a:ext cx="4978146" cy="336627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CBBE2B9C-707B-7D18-9547-5E5C5ACFF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818371"/>
            <a:ext cx="4114800" cy="547688"/>
          </a:xfrm>
        </p:spPr>
        <p:txBody>
          <a:bodyPr/>
          <a:lstStyle/>
          <a:p>
            <a:fld id="{D60D1EDE-7116-2443-9BDD-368CE5B37660}" type="slidenum">
              <a:rPr lang="en-US" smtClean="0">
                <a:solidFill>
                  <a:schemeClr val="bg1"/>
                </a:solidFill>
                <a:latin typeface="Tw Cen MT" panose="020B0602020104020603" pitchFamily="34" charset="0"/>
              </a:rPr>
              <a:t>24</a:t>
            </a:fld>
            <a:endParaRPr lang="en-US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051855F-B7CA-80CD-20A7-A463130E49EE}"/>
              </a:ext>
            </a:extLst>
          </p:cNvPr>
          <p:cNvSpPr txBox="1"/>
          <p:nvPr/>
        </p:nvSpPr>
        <p:spPr>
          <a:xfrm>
            <a:off x="535736" y="2235721"/>
            <a:ext cx="16238933" cy="81253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8">
              <a:spcBef>
                <a:spcPct val="20000"/>
              </a:spcBef>
            </a:pPr>
            <a:r>
              <a:rPr lang="en-US" sz="2400" b="1" dirty="0">
                <a:solidFill>
                  <a:srgbClr val="537DC9"/>
                </a:solidFill>
                <a:latin typeface="IBM Plex Sans" panose="020B0503050203000203" pitchFamily="34" charset="0"/>
                <a:ea typeface="Yu Gothic Light" panose="020B0300000000000000" pitchFamily="34" charset="-128"/>
                <a:cs typeface="Times New Roman" panose="02020603050405020304" pitchFamily="18" charset="0"/>
              </a:rPr>
              <a:t> </a:t>
            </a:r>
            <a:endParaRPr lang="en-US" sz="4200" dirty="0">
              <a:latin typeface="Tw Cen MT" panose="020B0602020104020603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200" dirty="0">
                <a:latin typeface="Tw Cen MT" panose="020B0602020104020603" pitchFamily="34" charset="0"/>
              </a:rPr>
              <a:t>Data collection: roundtables and focus groups, interviews with critical voices will be conducted as needed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200">
                <a:latin typeface="Tw Cen MT" panose="020B0602020104020603" pitchFamily="34" charset="0"/>
              </a:rPr>
              <a:t>Data analysis: information </a:t>
            </a:r>
            <a:r>
              <a:rPr lang="en-US" sz="4200" dirty="0">
                <a:latin typeface="Tw Cen MT" panose="020B0602020104020603" pitchFamily="34" charset="0"/>
              </a:rPr>
              <a:t>synthesis</a:t>
            </a:r>
            <a:r>
              <a:rPr lang="en-US" sz="4200">
                <a:latin typeface="Tw Cen MT" panose="020B0602020104020603" pitchFamily="34" charset="0"/>
              </a:rPr>
              <a:t>,</a:t>
            </a:r>
            <a:r>
              <a:rPr lang="en-US" sz="4200" dirty="0">
                <a:latin typeface="Tw Cen MT" panose="020B0602020104020603" pitchFamily="34" charset="0"/>
              </a:rPr>
              <a:t> theme identification</a:t>
            </a:r>
            <a:r>
              <a:rPr lang="en-US" sz="4200">
                <a:latin typeface="Tw Cen MT" panose="020B0602020104020603" pitchFamily="34" charset="0"/>
              </a:rPr>
              <a:t>, potential strategies</a:t>
            </a:r>
            <a:r>
              <a:rPr lang="en-US" sz="4200" dirty="0">
                <a:latin typeface="Tw Cen MT" panose="020B0602020104020603" pitchFamily="34" charset="0"/>
              </a:rPr>
              <a:t> </a:t>
            </a:r>
            <a:endParaRPr lang="en-US" sz="42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200" dirty="0">
                <a:solidFill>
                  <a:srgbClr val="000000"/>
                </a:solidFill>
                <a:latin typeface="Tw Cen MT" panose="020B0602020104020603" pitchFamily="34" charset="0"/>
              </a:rPr>
              <a:t>Deliverables:</a:t>
            </a:r>
          </a:p>
          <a:p>
            <a:pPr marL="1371600" lvl="1" indent="-685800">
              <a:buFont typeface="Arial" panose="020B0604020202020204" pitchFamily="34" charset="0"/>
              <a:buChar char="•"/>
            </a:pPr>
            <a:r>
              <a:rPr lang="en-US" sz="4200" dirty="0">
                <a:solidFill>
                  <a:srgbClr val="000000"/>
                </a:solidFill>
                <a:latin typeface="Tw Cen MT" panose="020B0602020104020603" pitchFamily="34" charset="0"/>
              </a:rPr>
              <a:t>Capstone presentation and discussion on community coordination</a:t>
            </a:r>
          </a:p>
          <a:p>
            <a:pPr marL="1371600" lvl="1" indent="-685800">
              <a:buFont typeface="Arial" panose="020B0604020202020204" pitchFamily="34" charset="0"/>
              <a:buChar char="•"/>
            </a:pPr>
            <a:r>
              <a:rPr lang="en-US" sz="4200" dirty="0">
                <a:solidFill>
                  <a:srgbClr val="000000"/>
                </a:solidFill>
                <a:latin typeface="Tw Cen MT" panose="020B0602020104020603" pitchFamily="34" charset="0"/>
              </a:rPr>
              <a:t>Overview of findings in detailed presentation</a:t>
            </a:r>
          </a:p>
          <a:p>
            <a:pPr marL="1371600" lvl="1" indent="-685800">
              <a:buFont typeface="Arial" panose="020B0604020202020204" pitchFamily="34" charset="0"/>
              <a:buChar char="•"/>
            </a:pPr>
            <a:r>
              <a:rPr lang="en-US" sz="4200" dirty="0">
                <a:solidFill>
                  <a:srgbClr val="000000"/>
                </a:solidFill>
                <a:latin typeface="Tw Cen MT" panose="020B0602020104020603" pitchFamily="34" charset="0"/>
              </a:rPr>
              <a:t>Publication from the Atlanta Fed on insights and outcomes – high level (Jacksonville example: </a:t>
            </a:r>
            <a:r>
              <a:rPr lang="en-US" sz="3600">
                <a:latin typeface="Tw Cen MT" panose="020B0602020104020603" pitchFamily="34" charset="0"/>
                <a:hlinkClick r:id="rId4"/>
              </a:rPr>
              <a:t>Atlanta Fed Analysis of Jacksonville Job Market Reveals Regional Conditions - Federal Reserve Bank of Atlanta</a:t>
            </a:r>
            <a:endParaRPr lang="en-US" sz="36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marL="1371600" lvl="1" indent="-685800">
              <a:buFont typeface="Arial" panose="020B0604020202020204" pitchFamily="34" charset="0"/>
              <a:buChar char="•"/>
            </a:pPr>
            <a:r>
              <a:rPr lang="en-US" sz="4200" dirty="0">
                <a:solidFill>
                  <a:srgbClr val="000000"/>
                </a:solidFill>
                <a:latin typeface="Tw Cen MT" panose="020B0602020104020603" pitchFamily="34" charset="0"/>
              </a:rPr>
              <a:t>Longer-form write up of process and findings to community leaders</a:t>
            </a:r>
          </a:p>
          <a:p>
            <a:pPr lvl="0"/>
            <a:endParaRPr lang="en-US" sz="4200" dirty="0">
              <a:solidFill>
                <a:srgbClr val="000000"/>
              </a:solidFill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1221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526AD-31AC-E9B9-9EDC-64FF32B48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8BAC54C-0B49-8AB4-86F9-74F4D0282F2E}"/>
              </a:ext>
            </a:extLst>
          </p:cNvPr>
          <p:cNvSpPr/>
          <p:nvPr/>
        </p:nvSpPr>
        <p:spPr>
          <a:xfrm>
            <a:off x="0" y="9832490"/>
            <a:ext cx="18288000" cy="508433"/>
          </a:xfrm>
          <a:prstGeom prst="rect">
            <a:avLst/>
          </a:prstGeom>
          <a:solidFill>
            <a:srgbClr val="0247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982CA9-5781-76ED-9B9B-065902137D7A}"/>
              </a:ext>
            </a:extLst>
          </p:cNvPr>
          <p:cNvSpPr/>
          <p:nvPr/>
        </p:nvSpPr>
        <p:spPr>
          <a:xfrm>
            <a:off x="0" y="-4897"/>
            <a:ext cx="18288000" cy="2377748"/>
          </a:xfrm>
          <a:prstGeom prst="rect">
            <a:avLst/>
          </a:prstGeom>
          <a:gradFill flip="none" rotWithShape="1">
            <a:gsLst>
              <a:gs pos="0">
                <a:srgbClr val="091217"/>
              </a:gs>
              <a:gs pos="50000">
                <a:srgbClr val="03395B"/>
              </a:gs>
              <a:gs pos="100000">
                <a:srgbClr val="091217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en-US" sz="36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DE4545-7728-D28C-4328-2B260B5A2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736" y="208486"/>
            <a:ext cx="16594979" cy="1950986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  <a:latin typeface="Tw Cen MT" panose="020B0602020104020603" pitchFamily="34" charset="0"/>
              </a:rPr>
              <a:t>360 Community Partners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A6BC4A1-F8F3-E8F4-874A-9ED455D4AB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509" y="9916310"/>
            <a:ext cx="4978146" cy="336627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9D01733D-975F-5E82-0270-B9550189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818371"/>
            <a:ext cx="4114800" cy="547688"/>
          </a:xfrm>
        </p:spPr>
        <p:txBody>
          <a:bodyPr/>
          <a:lstStyle/>
          <a:p>
            <a:fld id="{D60D1EDE-7116-2443-9BDD-368CE5B37660}" type="slidenum">
              <a:rPr lang="en-US" smtClean="0">
                <a:solidFill>
                  <a:schemeClr val="bg1"/>
                </a:solidFill>
                <a:latin typeface="Tw Cen MT" panose="020B0602020104020603" pitchFamily="34" charset="0"/>
              </a:rPr>
              <a:t>25</a:t>
            </a:fld>
            <a:endParaRPr lang="en-US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7D3DE6B-855C-6F25-6DDA-9025C645EB49}"/>
              </a:ext>
            </a:extLst>
          </p:cNvPr>
          <p:cNvSpPr txBox="1"/>
          <p:nvPr/>
        </p:nvSpPr>
        <p:spPr>
          <a:xfrm>
            <a:off x="535736" y="2586233"/>
            <a:ext cx="16784756" cy="6832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8">
              <a:spcBef>
                <a:spcPct val="20000"/>
              </a:spcBef>
            </a:pPr>
            <a:r>
              <a:rPr lang="en-US" sz="2400" b="1" dirty="0">
                <a:solidFill>
                  <a:srgbClr val="537DC9"/>
                </a:solidFill>
                <a:latin typeface="IBM Plex Sans" panose="020B0503050203000203" pitchFamily="34" charset="0"/>
                <a:ea typeface="Yu Gothic Light" panose="020B0300000000000000" pitchFamily="34" charset="-128"/>
                <a:cs typeface="Times New Roman" panose="02020603050405020304" pitchFamily="18" charset="0"/>
              </a:rPr>
              <a:t> </a:t>
            </a:r>
            <a:endParaRPr lang="en-US" sz="4200" dirty="0">
              <a:latin typeface="Tw Cen MT" panose="020B0602020104020603" pitchFamily="34" charset="0"/>
            </a:endParaRPr>
          </a:p>
          <a:p>
            <a:pPr lvl="0"/>
            <a:r>
              <a:rPr lang="en-US" sz="4200" dirty="0">
                <a:solidFill>
                  <a:srgbClr val="000000"/>
                </a:solidFill>
                <a:latin typeface="Tw Cen MT" panose="020B0602020104020603" pitchFamily="34" charset="0"/>
              </a:rPr>
              <a:t>Working with two </a:t>
            </a:r>
            <a:r>
              <a:rPr lang="en-US" sz="4200">
                <a:solidFill>
                  <a:srgbClr val="000000"/>
                </a:solidFill>
                <a:latin typeface="Tw Cen MT" panose="020B0602020104020603" pitchFamily="34" charset="0"/>
              </a:rPr>
              <a:t>regional </a:t>
            </a:r>
            <a:r>
              <a:rPr lang="en-US" sz="4200" dirty="0">
                <a:solidFill>
                  <a:srgbClr val="000000"/>
                </a:solidFill>
                <a:latin typeface="Tw Cen MT" panose="020B0602020104020603" pitchFamily="34" charset="0"/>
              </a:rPr>
              <a:t>community organizations</a:t>
            </a:r>
            <a:r>
              <a:rPr lang="en-US" sz="4200">
                <a:solidFill>
                  <a:srgbClr val="000000"/>
                </a:solidFill>
                <a:latin typeface="Tw Cen MT" panose="020B0602020104020603" pitchFamily="34" charset="0"/>
              </a:rPr>
              <a:t> to set roundtables and engage with workers and job seekers</a:t>
            </a:r>
            <a:r>
              <a:rPr lang="en-US" sz="4200" dirty="0">
                <a:solidFill>
                  <a:srgbClr val="000000"/>
                </a:solidFill>
                <a:latin typeface="Tw Cen MT" panose="020B0602020104020603" pitchFamily="34" charset="0"/>
              </a:rPr>
              <a:t>: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200" dirty="0">
                <a:solidFill>
                  <a:srgbClr val="000000"/>
                </a:solidFill>
                <a:latin typeface="Tw Cen MT" panose="020B0602020104020603" pitchFamily="34" charset="0"/>
              </a:rPr>
              <a:t>Orlando Economic Partnership</a:t>
            </a:r>
            <a:endParaRPr lang="en-US" sz="420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200" dirty="0">
                <a:solidFill>
                  <a:srgbClr val="000000"/>
                </a:solidFill>
                <a:latin typeface="Tw Cen MT" panose="020B0602020104020603" pitchFamily="34" charset="0"/>
              </a:rPr>
              <a:t>CareerSource Central Florida</a:t>
            </a:r>
            <a:r>
              <a:rPr lang="en-US" sz="4200">
                <a:solidFill>
                  <a:srgbClr val="000000"/>
                </a:solidFill>
                <a:latin typeface="Tw Cen MT" panose="020B0602020104020603" pitchFamily="34" charset="0"/>
              </a:rPr>
              <a:t>*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420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lvl="0"/>
            <a:r>
              <a:rPr lang="en-US" sz="4200">
                <a:solidFill>
                  <a:srgbClr val="000000"/>
                </a:solidFill>
                <a:latin typeface="Tw Cen MT" panose="020B0602020104020603" pitchFamily="34" charset="0"/>
              </a:rPr>
              <a:t>In </a:t>
            </a:r>
            <a:r>
              <a:rPr lang="en-US" sz="4200" dirty="0">
                <a:solidFill>
                  <a:srgbClr val="000000"/>
                </a:solidFill>
                <a:latin typeface="Tw Cen MT" panose="020B0602020104020603" pitchFamily="34" charset="0"/>
              </a:rPr>
              <a:t>Jacksonville </a:t>
            </a:r>
            <a:r>
              <a:rPr lang="en-US" sz="4200">
                <a:solidFill>
                  <a:srgbClr val="000000"/>
                </a:solidFill>
                <a:latin typeface="Tw Cen MT" panose="020B0602020104020603" pitchFamily="34" charset="0"/>
              </a:rPr>
              <a:t>our core partner </a:t>
            </a:r>
            <a:r>
              <a:rPr lang="en-US" sz="4200" dirty="0">
                <a:solidFill>
                  <a:srgbClr val="000000"/>
                </a:solidFill>
                <a:latin typeface="Tw Cen MT" panose="020B0602020104020603" pitchFamily="34" charset="0"/>
              </a:rPr>
              <a:t>was </a:t>
            </a:r>
            <a:r>
              <a:rPr lang="en-US" sz="4200">
                <a:solidFill>
                  <a:srgbClr val="000000"/>
                </a:solidFill>
                <a:latin typeface="Tw Cen MT" panose="020B0602020104020603" pitchFamily="34" charset="0"/>
              </a:rPr>
              <a:t>the </a:t>
            </a:r>
            <a:r>
              <a:rPr lang="en-US" sz="4200" dirty="0">
                <a:solidFill>
                  <a:srgbClr val="000000"/>
                </a:solidFill>
                <a:latin typeface="Tw Cen MT" panose="020B0602020104020603" pitchFamily="34" charset="0"/>
              </a:rPr>
              <a:t>JAXUSA Partnership</a:t>
            </a:r>
          </a:p>
          <a:p>
            <a:pPr lvl="0"/>
            <a:r>
              <a:rPr lang="en-US" sz="4200" dirty="0">
                <a:solidFill>
                  <a:srgbClr val="000000"/>
                </a:solidFill>
                <a:latin typeface="Tw Cen MT" panose="020B0602020104020603" pitchFamily="34" charset="0"/>
              </a:rPr>
              <a:t>Presented findings at the Talent Advancement Network quarterly meeting </a:t>
            </a:r>
            <a:r>
              <a:rPr lang="en-US" sz="4200">
                <a:solidFill>
                  <a:srgbClr val="000000"/>
                </a:solidFill>
                <a:latin typeface="Tw Cen MT" panose="020B0602020104020603" pitchFamily="34" charset="0"/>
              </a:rPr>
              <a:t>for a capstone discussion </a:t>
            </a:r>
            <a:r>
              <a:rPr lang="en-US" sz="4200" dirty="0">
                <a:solidFill>
                  <a:srgbClr val="000000"/>
                </a:solidFill>
                <a:latin typeface="Tw Cen MT" panose="020B0602020104020603" pitchFamily="34" charset="0"/>
              </a:rPr>
              <a:t>(CHROs and Workforce Organizational Staff)</a:t>
            </a:r>
            <a:endParaRPr lang="en-US" sz="420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lvl="0"/>
            <a:endParaRPr lang="en-US" sz="420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lvl="0"/>
            <a:r>
              <a:rPr lang="en-US" sz="3600">
                <a:solidFill>
                  <a:srgbClr val="000000"/>
                </a:solidFill>
                <a:latin typeface="Tw Cen MT" panose="020B0602020104020603" pitchFamily="34" charset="0"/>
              </a:rPr>
              <a:t>*Shared worker outreach material with United Way Heart of Florida </a:t>
            </a:r>
            <a:endParaRPr lang="en-US" sz="3600">
              <a:solidFill>
                <a:srgbClr val="000000"/>
              </a:solidFill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0987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5F3C8-4829-8523-68FB-74E4F5028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7A4057D-B82D-183D-BFDE-FA801C765D91}"/>
              </a:ext>
            </a:extLst>
          </p:cNvPr>
          <p:cNvSpPr/>
          <p:nvPr/>
        </p:nvSpPr>
        <p:spPr>
          <a:xfrm>
            <a:off x="0" y="9832490"/>
            <a:ext cx="18288000" cy="508433"/>
          </a:xfrm>
          <a:prstGeom prst="rect">
            <a:avLst/>
          </a:prstGeom>
          <a:solidFill>
            <a:srgbClr val="0247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360236-A6F4-E9EB-FCC1-CA4350A54F26}"/>
              </a:ext>
            </a:extLst>
          </p:cNvPr>
          <p:cNvSpPr/>
          <p:nvPr/>
        </p:nvSpPr>
        <p:spPr>
          <a:xfrm>
            <a:off x="0" y="-4897"/>
            <a:ext cx="18288000" cy="2377748"/>
          </a:xfrm>
          <a:prstGeom prst="rect">
            <a:avLst/>
          </a:prstGeom>
          <a:gradFill flip="none" rotWithShape="1">
            <a:gsLst>
              <a:gs pos="0">
                <a:srgbClr val="091217"/>
              </a:gs>
              <a:gs pos="50000">
                <a:srgbClr val="03395B"/>
              </a:gs>
              <a:gs pos="100000">
                <a:srgbClr val="091217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en-US" sz="36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838B669-60CA-7DB7-3577-AC1EEA76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736" y="208486"/>
            <a:ext cx="16594979" cy="1950986"/>
          </a:xfrm>
        </p:spPr>
        <p:txBody>
          <a:bodyPr>
            <a:noAutofit/>
          </a:bodyPr>
          <a:lstStyle/>
          <a:p>
            <a:r>
              <a:rPr lang="en-US">
                <a:solidFill>
                  <a:schemeClr val="bg1"/>
                </a:solidFill>
                <a:latin typeface="Tw Cen MT" panose="020B0602020104020603" pitchFamily="34" charset="0"/>
              </a:rPr>
              <a:t>360 Worker Engagement Process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96582BF-1D75-F8B7-BBBE-1B6E69EF9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509" y="9916310"/>
            <a:ext cx="4978146" cy="336627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530DDCEC-5760-5728-845F-07DE812C9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818371"/>
            <a:ext cx="4114800" cy="547688"/>
          </a:xfrm>
        </p:spPr>
        <p:txBody>
          <a:bodyPr/>
          <a:lstStyle/>
          <a:p>
            <a:fld id="{D60D1EDE-7116-2443-9BDD-368CE5B37660}" type="slidenum">
              <a:rPr lang="en-US" smtClean="0">
                <a:solidFill>
                  <a:schemeClr val="bg1"/>
                </a:solidFill>
                <a:latin typeface="Tw Cen MT" panose="020B0602020104020603" pitchFamily="34" charset="0"/>
              </a:rPr>
              <a:t>26</a:t>
            </a:fld>
            <a:endParaRPr lang="en-US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3AE2A16-D7FD-F095-29D0-C2AF89FD86D0}"/>
              </a:ext>
            </a:extLst>
          </p:cNvPr>
          <p:cNvSpPr txBox="1"/>
          <p:nvPr/>
        </p:nvSpPr>
        <p:spPr>
          <a:xfrm>
            <a:off x="645464" y="2112916"/>
            <a:ext cx="16784756" cy="75713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8">
              <a:spcBef>
                <a:spcPct val="20000"/>
              </a:spcBef>
            </a:pPr>
            <a:r>
              <a:rPr lang="en-US" sz="2400" b="1">
                <a:solidFill>
                  <a:srgbClr val="537DC9"/>
                </a:solidFill>
                <a:latin typeface="IBM Plex Sans" panose="020B0503050203000203" pitchFamily="34" charset="0"/>
                <a:ea typeface="Yu Gothic Light" panose="020B0300000000000000" pitchFamily="34" charset="-128"/>
                <a:cs typeface="Times New Roman" panose="02020603050405020304" pitchFamily="18" charset="0"/>
              </a:rPr>
              <a:t> </a:t>
            </a:r>
            <a:endParaRPr lang="en-US" sz="4200">
              <a:latin typeface="Tw Cen MT" panose="020B0602020104020603" pitchFamily="34" charset="0"/>
            </a:endParaRPr>
          </a:p>
          <a:p>
            <a:pPr lvl="0"/>
            <a:r>
              <a:rPr lang="en-US" sz="4200">
                <a:solidFill>
                  <a:srgbClr val="000000"/>
                </a:solidFill>
                <a:latin typeface="Tw Cen MT" panose="020B0602020104020603" pitchFamily="34" charset="0"/>
              </a:rPr>
              <a:t>Working through community-based organizations, we solicit interest from workers and job seekers to join virtual focus groups to share their experiences with employment and navigating the job market.  </a:t>
            </a:r>
          </a:p>
          <a:p>
            <a:pPr lvl="0"/>
            <a:endParaRPr lang="en-US" sz="420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lvl="0"/>
            <a:r>
              <a:rPr lang="en-US" sz="4200">
                <a:solidFill>
                  <a:srgbClr val="000000"/>
                </a:solidFill>
                <a:latin typeface="Tw Cen MT" panose="020B0602020104020603" pitchFamily="34" charset="0"/>
              </a:rPr>
              <a:t>Workers and job seekers are compensated for their time and expertise. </a:t>
            </a:r>
          </a:p>
          <a:p>
            <a:pPr lvl="0"/>
            <a:endParaRPr lang="en-US" sz="420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lvl="0"/>
            <a:r>
              <a:rPr lang="en-US" sz="4200">
                <a:solidFill>
                  <a:srgbClr val="000000"/>
                </a:solidFill>
                <a:latin typeface="Tw Cen MT" panose="020B0602020104020603" pitchFamily="34" charset="0"/>
              </a:rPr>
              <a:t>We take data privacy very seriously.  All data collected are de-identified and redacted in analysis and findings from their perspectives. </a:t>
            </a:r>
          </a:p>
          <a:p>
            <a:pPr lvl="0"/>
            <a:endParaRPr lang="en-US" sz="420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lvl="0"/>
            <a:r>
              <a:rPr lang="en-US" sz="4200">
                <a:solidFill>
                  <a:srgbClr val="000000"/>
                </a:solidFill>
                <a:latin typeface="Tw Cen MT" panose="020B0602020104020603" pitchFamily="34" charset="0"/>
              </a:rPr>
              <a:t>Focus groups are held during business and evening hours to accommodate different working and family schedules.  </a:t>
            </a:r>
            <a:endParaRPr lang="en-US" sz="3600">
              <a:solidFill>
                <a:srgbClr val="000000"/>
              </a:solidFill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1695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DD2B31-7F7F-E447-CAD0-3184D52B9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4E0C234-9E8F-1B08-F7E6-935868E023C2}"/>
              </a:ext>
            </a:extLst>
          </p:cNvPr>
          <p:cNvSpPr/>
          <p:nvPr/>
        </p:nvSpPr>
        <p:spPr>
          <a:xfrm>
            <a:off x="0" y="9832490"/>
            <a:ext cx="18288000" cy="508433"/>
          </a:xfrm>
          <a:prstGeom prst="rect">
            <a:avLst/>
          </a:prstGeom>
          <a:solidFill>
            <a:srgbClr val="0247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C23A9B-2D86-FFF2-3DEE-3C47B86614D2}"/>
              </a:ext>
            </a:extLst>
          </p:cNvPr>
          <p:cNvSpPr/>
          <p:nvPr/>
        </p:nvSpPr>
        <p:spPr>
          <a:xfrm>
            <a:off x="0" y="-4897"/>
            <a:ext cx="18288000" cy="2377748"/>
          </a:xfrm>
          <a:prstGeom prst="rect">
            <a:avLst/>
          </a:prstGeom>
          <a:gradFill flip="none" rotWithShape="1">
            <a:gsLst>
              <a:gs pos="0">
                <a:srgbClr val="091217"/>
              </a:gs>
              <a:gs pos="50000">
                <a:srgbClr val="03395B"/>
              </a:gs>
              <a:gs pos="100000">
                <a:srgbClr val="091217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en-US" sz="36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BBA0CE3-FC58-2762-A945-0D62A8F56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736" y="208486"/>
            <a:ext cx="16594979" cy="1950986"/>
          </a:xfrm>
        </p:spPr>
        <p:txBody>
          <a:bodyPr>
            <a:noAutofit/>
          </a:bodyPr>
          <a:lstStyle/>
          <a:p>
            <a:r>
              <a:rPr lang="en-US">
                <a:solidFill>
                  <a:schemeClr val="bg1"/>
                </a:solidFill>
                <a:latin typeface="Tw Cen MT" panose="020B0602020104020603" pitchFamily="34" charset="0"/>
              </a:rPr>
              <a:t>360 Worker Engagement Questions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8E52C32-E102-8762-FA86-C42BB92BB9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509" y="9916310"/>
            <a:ext cx="4978146" cy="336627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87233538-B9D6-F0E5-8085-2EE8066DA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818371"/>
            <a:ext cx="4114800" cy="547688"/>
          </a:xfrm>
        </p:spPr>
        <p:txBody>
          <a:bodyPr/>
          <a:lstStyle/>
          <a:p>
            <a:fld id="{D60D1EDE-7116-2443-9BDD-368CE5B37660}" type="slidenum">
              <a:rPr lang="en-US" smtClean="0">
                <a:solidFill>
                  <a:schemeClr val="bg1"/>
                </a:solidFill>
                <a:latin typeface="Tw Cen MT" panose="020B0602020104020603" pitchFamily="34" charset="0"/>
              </a:rPr>
              <a:t>27</a:t>
            </a:fld>
            <a:endParaRPr lang="en-US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13210E16-272D-0BA7-49F2-D1E8649274CA}"/>
              </a:ext>
            </a:extLst>
          </p:cNvPr>
          <p:cNvGraphicFramePr/>
          <p:nvPr/>
        </p:nvGraphicFramePr>
        <p:xfrm>
          <a:off x="1314042" y="2586233"/>
          <a:ext cx="15716658" cy="6977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9075188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B4826-F2E9-E18C-ADEA-BFE2705FE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206C607-1AD9-7093-2C44-928CC8716960}"/>
              </a:ext>
            </a:extLst>
          </p:cNvPr>
          <p:cNvSpPr/>
          <p:nvPr/>
        </p:nvSpPr>
        <p:spPr>
          <a:xfrm>
            <a:off x="0" y="9832490"/>
            <a:ext cx="18288000" cy="508433"/>
          </a:xfrm>
          <a:prstGeom prst="rect">
            <a:avLst/>
          </a:prstGeom>
          <a:solidFill>
            <a:srgbClr val="0247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B06544-AC0B-6D3B-694E-3CBA15C2471A}"/>
              </a:ext>
            </a:extLst>
          </p:cNvPr>
          <p:cNvSpPr/>
          <p:nvPr/>
        </p:nvSpPr>
        <p:spPr>
          <a:xfrm>
            <a:off x="0" y="-4897"/>
            <a:ext cx="18288000" cy="2377748"/>
          </a:xfrm>
          <a:prstGeom prst="rect">
            <a:avLst/>
          </a:prstGeom>
          <a:gradFill flip="none" rotWithShape="1">
            <a:gsLst>
              <a:gs pos="0">
                <a:srgbClr val="091217"/>
              </a:gs>
              <a:gs pos="50000">
                <a:srgbClr val="03395B"/>
              </a:gs>
              <a:gs pos="100000">
                <a:srgbClr val="091217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en-US" sz="36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E973F81-EBE4-B045-5CA7-D7322F6BD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736" y="208486"/>
            <a:ext cx="16594979" cy="1950986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  <a:latin typeface="Tw Cen MT" panose="020B0602020104020603" pitchFamily="34" charset="0"/>
              </a:rPr>
              <a:t>Jacksonville360 Employer Themes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37E0B55-D39E-F2FC-2E46-B7C28CE847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509" y="9916310"/>
            <a:ext cx="4978146" cy="336627"/>
          </a:xfrm>
          <a:prstGeom prst="rect">
            <a:avLst/>
          </a:prstGeom>
        </p:spPr>
      </p:pic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B2CA43EE-FD21-8C4D-4A85-9D8BD7F17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818371"/>
            <a:ext cx="4114800" cy="547688"/>
          </a:xfrm>
        </p:spPr>
        <p:txBody>
          <a:bodyPr/>
          <a:lstStyle/>
          <a:p>
            <a:fld id="{D60D1EDE-7116-2443-9BDD-368CE5B37660}" type="slidenum">
              <a:rPr lang="en-US" smtClean="0">
                <a:solidFill>
                  <a:schemeClr val="bg1"/>
                </a:solidFill>
                <a:latin typeface="Tw Cen MT" panose="020B0602020104020603" pitchFamily="34" charset="0"/>
              </a:rPr>
              <a:t>28</a:t>
            </a:fld>
            <a:endParaRPr lang="en-US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5A2F9D-6D59-44B4-7E8E-908F66727760}"/>
              </a:ext>
            </a:extLst>
          </p:cNvPr>
          <p:cNvSpPr/>
          <p:nvPr/>
        </p:nvSpPr>
        <p:spPr>
          <a:xfrm>
            <a:off x="404374" y="2609851"/>
            <a:ext cx="5715338" cy="6800852"/>
          </a:xfrm>
          <a:prstGeom prst="rect">
            <a:avLst/>
          </a:prstGeom>
          <a:solidFill>
            <a:srgbClr val="3E80C2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339898-F5B1-F4A1-4F4A-5E6C0C14540E}"/>
              </a:ext>
            </a:extLst>
          </p:cNvPr>
          <p:cNvSpPr/>
          <p:nvPr/>
        </p:nvSpPr>
        <p:spPr>
          <a:xfrm>
            <a:off x="6416405" y="2609851"/>
            <a:ext cx="5715338" cy="6800852"/>
          </a:xfrm>
          <a:prstGeom prst="rect">
            <a:avLst/>
          </a:prstGeom>
          <a:solidFill>
            <a:srgbClr val="E39858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EAC725-EB03-6522-4880-A35A0644B608}"/>
              </a:ext>
            </a:extLst>
          </p:cNvPr>
          <p:cNvSpPr/>
          <p:nvPr/>
        </p:nvSpPr>
        <p:spPr>
          <a:xfrm>
            <a:off x="12346469" y="2609851"/>
            <a:ext cx="5715338" cy="6800852"/>
          </a:xfrm>
          <a:prstGeom prst="rect">
            <a:avLst/>
          </a:prstGeom>
          <a:solidFill>
            <a:srgbClr val="DD5D57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9EB1ED-2381-8DF2-B68E-A6ACC10B336B}"/>
              </a:ext>
            </a:extLst>
          </p:cNvPr>
          <p:cNvSpPr txBox="1"/>
          <p:nvPr/>
        </p:nvSpPr>
        <p:spPr>
          <a:xfrm>
            <a:off x="404371" y="2879033"/>
            <a:ext cx="571533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>
                <a:latin typeface="Tw Cen MT" panose="020B06020201040206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Current Environment Generally Favors Employers over Workers</a:t>
            </a:r>
            <a:endParaRPr lang="en-US" sz="36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89DCB2-DA6A-65E0-1589-4B435CF69624}"/>
              </a:ext>
            </a:extLst>
          </p:cNvPr>
          <p:cNvSpPr txBox="1"/>
          <p:nvPr/>
        </p:nvSpPr>
        <p:spPr>
          <a:xfrm>
            <a:off x="404377" y="4973008"/>
            <a:ext cx="571533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000" dirty="0">
                <a:latin typeface="Tw Cen MT" panose="020B0602020104020603" pitchFamily="34" charset="0"/>
              </a:rPr>
              <a:t>Many firms have adopted “Survive 2025” mentality.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3000" dirty="0">
              <a:latin typeface="Tw Cen MT" panose="020B0602020104020603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000" dirty="0">
                <a:latin typeface="Tw Cen MT" panose="020B0602020104020603" pitchFamily="34" charset="0"/>
              </a:rPr>
              <a:t>Labor market softening, advancing tech influencing slower, intentional hiring decisions and/or approaches to managing attrition.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D79B6E-C121-2E9C-8287-9327B7AC88E4}"/>
              </a:ext>
            </a:extLst>
          </p:cNvPr>
          <p:cNvSpPr txBox="1"/>
          <p:nvPr/>
        </p:nvSpPr>
        <p:spPr>
          <a:xfrm>
            <a:off x="6416396" y="2879033"/>
            <a:ext cx="571533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>
                <a:latin typeface="Tw Cen MT" panose="020B0602020104020603" pitchFamily="34" charset="0"/>
                <a:cs typeface="Times New Roman" panose="02020603050405020304" pitchFamily="18" charset="0"/>
              </a:rPr>
              <a:t>Flexibility Versus Compensation</a:t>
            </a:r>
            <a:endParaRPr lang="en-US" sz="36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AB60C00-1123-9DD6-6A2E-7F2099B62CAA}"/>
              </a:ext>
            </a:extLst>
          </p:cNvPr>
          <p:cNvSpPr txBox="1"/>
          <p:nvPr/>
        </p:nvSpPr>
        <p:spPr>
          <a:xfrm>
            <a:off x="6416408" y="4973007"/>
            <a:ext cx="5715332" cy="4459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5" indent="-257175">
              <a:lnSpc>
                <a:spcPct val="11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kern="100" dirty="0">
                <a:latin typeface="Tw Cen MT" panose="020B06020201040206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Workers continue to place significant value on flexibility and work life balance. </a:t>
            </a:r>
          </a:p>
          <a:p>
            <a:pPr marL="257175" indent="-257175">
              <a:lnSpc>
                <a:spcPct val="11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kern="100" dirty="0">
                <a:latin typeface="Tw Cen MT" panose="020B06020201040206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Employers with front-office and back-office functions noted wage premiums for in-person roles and lower attrition for remote/hybrid roles.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07FBBE4-CE39-902A-0F74-32DB286E079A}"/>
              </a:ext>
            </a:extLst>
          </p:cNvPr>
          <p:cNvSpPr txBox="1"/>
          <p:nvPr/>
        </p:nvSpPr>
        <p:spPr>
          <a:xfrm>
            <a:off x="12346453" y="2879031"/>
            <a:ext cx="571533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>
                <a:latin typeface="Tw Cen MT" panose="020B06020201040206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Significant Labor Differences Among Industries</a:t>
            </a:r>
            <a:endParaRPr lang="en-US" sz="36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AC219EE-52A1-7EBA-17AB-6817B1351152}"/>
              </a:ext>
            </a:extLst>
          </p:cNvPr>
          <p:cNvSpPr txBox="1"/>
          <p:nvPr/>
        </p:nvSpPr>
        <p:spPr>
          <a:xfrm>
            <a:off x="12346472" y="4973009"/>
            <a:ext cx="5715332" cy="3397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8625" indent="-428625">
              <a:lnSpc>
                <a:spcPct val="11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kern="100">
                <a:latin typeface="Tw Cen MT" panose="020B06020201040206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Employers in areas such as construction and healthcare noted that hiring remained a challenge. </a:t>
            </a:r>
          </a:p>
          <a:p>
            <a:pPr marL="428625" indent="-428625">
              <a:lnSpc>
                <a:spcPct val="11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kern="100">
                <a:latin typeface="Tw Cen MT" panose="020B06020201040206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contrasts, transportation and logistics companies have laid off workers in recent months.</a:t>
            </a:r>
          </a:p>
        </p:txBody>
      </p:sp>
    </p:spTree>
    <p:extLst>
      <p:ext uri="{BB962C8B-B14F-4D97-AF65-F5344CB8AC3E}">
        <p14:creationId xmlns:p14="http://schemas.microsoft.com/office/powerpoint/2010/main" val="3881152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E5BAA-C915-446C-3824-85148E6FC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325890D-2B12-D449-4D07-6884E6051DC2}"/>
              </a:ext>
            </a:extLst>
          </p:cNvPr>
          <p:cNvSpPr/>
          <p:nvPr/>
        </p:nvSpPr>
        <p:spPr>
          <a:xfrm>
            <a:off x="0" y="9832490"/>
            <a:ext cx="18288000" cy="508433"/>
          </a:xfrm>
          <a:prstGeom prst="rect">
            <a:avLst/>
          </a:prstGeom>
          <a:solidFill>
            <a:srgbClr val="0247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854BB1-1D7F-5AC7-46A6-A685E6A07DFA}"/>
              </a:ext>
            </a:extLst>
          </p:cNvPr>
          <p:cNvSpPr/>
          <p:nvPr/>
        </p:nvSpPr>
        <p:spPr>
          <a:xfrm>
            <a:off x="0" y="-4897"/>
            <a:ext cx="18288000" cy="2377748"/>
          </a:xfrm>
          <a:prstGeom prst="rect">
            <a:avLst/>
          </a:prstGeom>
          <a:gradFill flip="none" rotWithShape="1">
            <a:gsLst>
              <a:gs pos="0">
                <a:srgbClr val="091217"/>
              </a:gs>
              <a:gs pos="50000">
                <a:srgbClr val="03395B"/>
              </a:gs>
              <a:gs pos="100000">
                <a:srgbClr val="091217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en-US" sz="36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229BBA3-24F6-8B37-506D-08D6100C0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736" y="208486"/>
            <a:ext cx="16594979" cy="1950986"/>
          </a:xfrm>
        </p:spPr>
        <p:txBody>
          <a:bodyPr>
            <a:noAutofit/>
          </a:bodyPr>
          <a:lstStyle/>
          <a:p>
            <a:r>
              <a:rPr lang="en-US" dirty="0">
                <a:latin typeface="Tw Cen MT" panose="020B0602020104020603" pitchFamily="34" charset="0"/>
              </a:rPr>
              <a:t>Jacksonville360 </a:t>
            </a:r>
            <a:r>
              <a:rPr lang="en-US" dirty="0">
                <a:solidFill>
                  <a:schemeClr val="bg1"/>
                </a:solidFill>
                <a:latin typeface="Tw Cen MT" panose="020B0602020104020603" pitchFamily="34" charset="0"/>
              </a:rPr>
              <a:t>Social Service Provider Themes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03D52C1-4801-0E8D-7EBD-BE60C2C12B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509" y="9916310"/>
            <a:ext cx="4978146" cy="336627"/>
          </a:xfrm>
          <a:prstGeom prst="rect">
            <a:avLst/>
          </a:prstGeom>
        </p:spPr>
      </p:pic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66B10B2A-4347-0AE4-9C0A-54177B381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818371"/>
            <a:ext cx="4114800" cy="547688"/>
          </a:xfrm>
        </p:spPr>
        <p:txBody>
          <a:bodyPr/>
          <a:lstStyle/>
          <a:p>
            <a:fld id="{D60D1EDE-7116-2443-9BDD-368CE5B37660}" type="slidenum">
              <a:rPr lang="en-US" smtClean="0">
                <a:solidFill>
                  <a:schemeClr val="bg1"/>
                </a:solidFill>
                <a:latin typeface="Tw Cen MT" panose="020B0602020104020603" pitchFamily="34" charset="0"/>
              </a:rPr>
              <a:t>29</a:t>
            </a:fld>
            <a:endParaRPr lang="en-US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307608-B3BD-8AD7-AB4C-8AB14B56903F}"/>
              </a:ext>
            </a:extLst>
          </p:cNvPr>
          <p:cNvSpPr/>
          <p:nvPr/>
        </p:nvSpPr>
        <p:spPr>
          <a:xfrm>
            <a:off x="404374" y="2609850"/>
            <a:ext cx="5715338" cy="6800850"/>
          </a:xfrm>
          <a:prstGeom prst="rect">
            <a:avLst/>
          </a:prstGeom>
          <a:solidFill>
            <a:srgbClr val="3E80C2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7046F7-1166-FC01-92EF-B2C2E9A1157F}"/>
              </a:ext>
            </a:extLst>
          </p:cNvPr>
          <p:cNvSpPr/>
          <p:nvPr/>
        </p:nvSpPr>
        <p:spPr>
          <a:xfrm>
            <a:off x="6416405" y="2609850"/>
            <a:ext cx="5715338" cy="6800850"/>
          </a:xfrm>
          <a:prstGeom prst="rect">
            <a:avLst/>
          </a:prstGeom>
          <a:solidFill>
            <a:srgbClr val="E39858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355EA5-52FF-ECCF-53E8-3EF90149780A}"/>
              </a:ext>
            </a:extLst>
          </p:cNvPr>
          <p:cNvSpPr/>
          <p:nvPr/>
        </p:nvSpPr>
        <p:spPr>
          <a:xfrm>
            <a:off x="12346469" y="2609850"/>
            <a:ext cx="5715338" cy="6800850"/>
          </a:xfrm>
          <a:prstGeom prst="rect">
            <a:avLst/>
          </a:prstGeom>
          <a:solidFill>
            <a:srgbClr val="DD5D57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8A4DFF-48A2-4F8B-0E1F-F8DF42C98201}"/>
              </a:ext>
            </a:extLst>
          </p:cNvPr>
          <p:cNvSpPr txBox="1"/>
          <p:nvPr/>
        </p:nvSpPr>
        <p:spPr>
          <a:xfrm>
            <a:off x="866972" y="2879033"/>
            <a:ext cx="47901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>
                <a:latin typeface="Tw Cen MT" panose="020B06020201040206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Slowing Job Market</a:t>
            </a:r>
            <a:endParaRPr lang="en-US" sz="36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EC38D8-D891-BB46-CFE5-7CD62FA92A66}"/>
              </a:ext>
            </a:extLst>
          </p:cNvPr>
          <p:cNvSpPr txBox="1"/>
          <p:nvPr/>
        </p:nvSpPr>
        <p:spPr>
          <a:xfrm>
            <a:off x="404377" y="4170874"/>
            <a:ext cx="5715332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000" dirty="0">
                <a:latin typeface="Tw Cen MT" panose="020B0602020104020603" pitchFamily="34" charset="0"/>
              </a:rPr>
              <a:t>CareerSource NEFL noted decline in job orders from an average 3K monthly in 2024 to ~400 monthly in 2025.</a:t>
            </a:r>
          </a:p>
          <a:p>
            <a:pPr lvl="0"/>
            <a:endParaRPr lang="en-US" sz="30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000" dirty="0">
                <a:latin typeface="Tw Cen MT" panose="020B0602020104020603" pitchFamily="34" charset="0"/>
              </a:rPr>
              <a:t>Recent rise in WARN notices.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3000" dirty="0">
              <a:latin typeface="Tw Cen MT" panose="020B0602020104020603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000" dirty="0">
                <a:latin typeface="Tw Cen MT" panose="020B0602020104020603" pitchFamily="34" charset="0"/>
              </a:rPr>
              <a:t>Recent vacancies due to budget constraints at many local non-profit organizations go unfilled.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0EF062-47DE-8F34-8454-A0EA15AB3891}"/>
              </a:ext>
            </a:extLst>
          </p:cNvPr>
          <p:cNvSpPr txBox="1"/>
          <p:nvPr/>
        </p:nvSpPr>
        <p:spPr>
          <a:xfrm>
            <a:off x="6987072" y="2879033"/>
            <a:ext cx="457400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>
                <a:latin typeface="Tw Cen MT" panose="020B06020201040206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Increased Need for Services</a:t>
            </a:r>
            <a:endParaRPr lang="en-US" sz="36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1A1E26-E866-E256-9D55-A67454DBAA3B}"/>
              </a:ext>
            </a:extLst>
          </p:cNvPr>
          <p:cNvSpPr txBox="1"/>
          <p:nvPr/>
        </p:nvSpPr>
        <p:spPr>
          <a:xfrm>
            <a:off x="6416408" y="4184589"/>
            <a:ext cx="5715332" cy="5144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5" indent="-257175">
              <a:lnSpc>
                <a:spcPct val="11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kern="100" dirty="0">
                <a:latin typeface="Tw Cen MT" panose="020B06020201040206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Increased demand for services and need for referrals.</a:t>
            </a:r>
          </a:p>
          <a:p>
            <a:pPr marL="257175" indent="-257175">
              <a:lnSpc>
                <a:spcPct val="11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kern="100" dirty="0">
                <a:latin typeface="Tw Cen MT" panose="020B06020201040206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CareerSource NEFL customer based doubled in past year.  Demographics are changing, notable rise in older individuals looking for work.</a:t>
            </a:r>
          </a:p>
          <a:p>
            <a:pPr marL="257175" indent="-257175">
              <a:lnSpc>
                <a:spcPct val="11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kern="100" dirty="0">
                <a:latin typeface="Tw Cen MT" panose="020B06020201040206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Many seeking assistance are employed (housing, food assist.)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61C076B-22B3-B3B9-E5F7-756FD592E2C9}"/>
              </a:ext>
            </a:extLst>
          </p:cNvPr>
          <p:cNvSpPr txBox="1"/>
          <p:nvPr/>
        </p:nvSpPr>
        <p:spPr>
          <a:xfrm>
            <a:off x="12890012" y="2879031"/>
            <a:ext cx="46282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>
                <a:latin typeface="Tw Cen MT" panose="020B06020201040206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Reduced Capacity for Services</a:t>
            </a:r>
            <a:endParaRPr lang="en-US" sz="36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BA29E35-3475-3F8B-8CAE-E3FDA18F97A1}"/>
              </a:ext>
            </a:extLst>
          </p:cNvPr>
          <p:cNvSpPr txBox="1"/>
          <p:nvPr/>
        </p:nvSpPr>
        <p:spPr>
          <a:xfrm>
            <a:off x="12346472" y="4170875"/>
            <a:ext cx="5715332" cy="392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8625" indent="-428625">
              <a:lnSpc>
                <a:spcPct val="11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kern="100" dirty="0">
                <a:latin typeface="Tw Cen MT" panose="020B06020201040206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Reduced state support for childcare is expected to result in 20% reduction in subsided childcare slots</a:t>
            </a:r>
          </a:p>
          <a:p>
            <a:pPr marL="428625" indent="-428625">
              <a:lnSpc>
                <a:spcPct val="11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kern="100" dirty="0">
                <a:latin typeface="Tw Cen MT" panose="020B06020201040206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Funding cuts are expected to result in layoffs at many non-profits. </a:t>
            </a:r>
          </a:p>
        </p:txBody>
      </p:sp>
    </p:spTree>
    <p:extLst>
      <p:ext uri="{BB962C8B-B14F-4D97-AF65-F5344CB8AC3E}">
        <p14:creationId xmlns:p14="http://schemas.microsoft.com/office/powerpoint/2010/main" val="40966542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5B8F6-267E-019A-30B5-E8D30C04B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58265C7-826C-C3CA-77B4-7805E2A70012}"/>
              </a:ext>
            </a:extLst>
          </p:cNvPr>
          <p:cNvSpPr/>
          <p:nvPr/>
        </p:nvSpPr>
        <p:spPr>
          <a:xfrm>
            <a:off x="0" y="9832490"/>
            <a:ext cx="18288000" cy="508433"/>
          </a:xfrm>
          <a:prstGeom prst="rect">
            <a:avLst/>
          </a:prstGeom>
          <a:solidFill>
            <a:srgbClr val="0247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E7AD6C-90FF-7B65-8C92-EB70ECBA341F}"/>
              </a:ext>
            </a:extLst>
          </p:cNvPr>
          <p:cNvSpPr/>
          <p:nvPr/>
        </p:nvSpPr>
        <p:spPr>
          <a:xfrm>
            <a:off x="0" y="-4897"/>
            <a:ext cx="18288000" cy="2377748"/>
          </a:xfrm>
          <a:prstGeom prst="rect">
            <a:avLst/>
          </a:prstGeom>
          <a:gradFill flip="none" rotWithShape="1">
            <a:gsLst>
              <a:gs pos="0">
                <a:srgbClr val="091217"/>
              </a:gs>
              <a:gs pos="50000">
                <a:srgbClr val="03395B"/>
              </a:gs>
              <a:gs pos="100000">
                <a:srgbClr val="091217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en-US" sz="36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9A08272-7C7A-2511-482F-0898D1B4D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736" y="208486"/>
            <a:ext cx="16594979" cy="1950986"/>
          </a:xfrm>
        </p:spPr>
        <p:txBody>
          <a:bodyPr>
            <a:noAutofit/>
          </a:bodyPr>
          <a:lstStyle/>
          <a:p>
            <a:r>
              <a:rPr lang="en-US" dirty="0">
                <a:latin typeface="Tw Cen MT" panose="020B0602020104020603" pitchFamily="34" charset="0"/>
              </a:rPr>
              <a:t>Jacksonville360 </a:t>
            </a:r>
            <a:r>
              <a:rPr lang="en-US" dirty="0">
                <a:solidFill>
                  <a:schemeClr val="bg1"/>
                </a:solidFill>
                <a:latin typeface="Tw Cen MT" panose="020B0602020104020603" pitchFamily="34" charset="0"/>
              </a:rPr>
              <a:t>Worker Themes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1DABA27-2D30-4F0B-C7E4-C1D088A183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509" y="9916310"/>
            <a:ext cx="4978146" cy="336627"/>
          </a:xfrm>
          <a:prstGeom prst="rect">
            <a:avLst/>
          </a:prstGeom>
        </p:spPr>
      </p:pic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FFD919E0-8097-E020-F68B-7FEDC24DF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818371"/>
            <a:ext cx="4114800" cy="547688"/>
          </a:xfrm>
        </p:spPr>
        <p:txBody>
          <a:bodyPr/>
          <a:lstStyle/>
          <a:p>
            <a:fld id="{D60D1EDE-7116-2443-9BDD-368CE5B37660}" type="slidenum">
              <a:rPr lang="en-US" smtClean="0">
                <a:solidFill>
                  <a:schemeClr val="bg1"/>
                </a:solidFill>
                <a:latin typeface="Tw Cen MT" panose="020B0602020104020603" pitchFamily="34" charset="0"/>
              </a:rPr>
              <a:t>30</a:t>
            </a:fld>
            <a:endParaRPr lang="en-US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AB6671-C6E5-FF5B-473B-2451D35BBD53}"/>
              </a:ext>
            </a:extLst>
          </p:cNvPr>
          <p:cNvSpPr/>
          <p:nvPr/>
        </p:nvSpPr>
        <p:spPr>
          <a:xfrm>
            <a:off x="404374" y="2609851"/>
            <a:ext cx="5715338" cy="6800852"/>
          </a:xfrm>
          <a:prstGeom prst="rect">
            <a:avLst/>
          </a:prstGeom>
          <a:solidFill>
            <a:srgbClr val="3E80C2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63B5D1-F165-0BB4-A132-C15832CE465C}"/>
              </a:ext>
            </a:extLst>
          </p:cNvPr>
          <p:cNvSpPr/>
          <p:nvPr/>
        </p:nvSpPr>
        <p:spPr>
          <a:xfrm>
            <a:off x="6416405" y="2609851"/>
            <a:ext cx="5715338" cy="6800852"/>
          </a:xfrm>
          <a:prstGeom prst="rect">
            <a:avLst/>
          </a:prstGeom>
          <a:solidFill>
            <a:srgbClr val="E39858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511C12-4FEB-C390-68EB-A93805077F32}"/>
              </a:ext>
            </a:extLst>
          </p:cNvPr>
          <p:cNvSpPr/>
          <p:nvPr/>
        </p:nvSpPr>
        <p:spPr>
          <a:xfrm>
            <a:off x="12346469" y="2609851"/>
            <a:ext cx="5715338" cy="6800852"/>
          </a:xfrm>
          <a:prstGeom prst="rect">
            <a:avLst/>
          </a:prstGeom>
          <a:solidFill>
            <a:srgbClr val="DD5D57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868D1C-A73C-AD57-BE55-47208E71B5BF}"/>
              </a:ext>
            </a:extLst>
          </p:cNvPr>
          <p:cNvSpPr txBox="1"/>
          <p:nvPr/>
        </p:nvSpPr>
        <p:spPr>
          <a:xfrm>
            <a:off x="866972" y="2879033"/>
            <a:ext cx="47901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>
                <a:latin typeface="Tw Cen MT" panose="020B0602020104020603" pitchFamily="34" charset="0"/>
              </a:rPr>
              <a:t>Cost of Living Concerns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D4E176-A881-010C-80D9-E5295B8198BF}"/>
              </a:ext>
            </a:extLst>
          </p:cNvPr>
          <p:cNvSpPr txBox="1"/>
          <p:nvPr/>
        </p:nvSpPr>
        <p:spPr>
          <a:xfrm>
            <a:off x="415738" y="4095096"/>
            <a:ext cx="5715332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000" dirty="0">
                <a:latin typeface="Tw Cen MT" panose="020B0602020104020603" pitchFamily="34" charset="0"/>
              </a:rPr>
              <a:t>Food and childcare costs noted as major financial burdens.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3000" dirty="0">
              <a:latin typeface="Tw Cen MT" panose="020B0602020104020603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000" dirty="0">
                <a:latin typeface="Tw Cen MT" panose="020B0602020104020603" pitchFamily="34" charset="0"/>
              </a:rPr>
              <a:t>Stricter household emphasis on budgeting, leveraging credit lines, pay-over-time, open marketplaces for goods/food.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25D766-D46E-51E2-D2DE-10C44F25C829}"/>
              </a:ext>
            </a:extLst>
          </p:cNvPr>
          <p:cNvSpPr txBox="1"/>
          <p:nvPr/>
        </p:nvSpPr>
        <p:spPr>
          <a:xfrm>
            <a:off x="6674613" y="2695949"/>
            <a:ext cx="51446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>
                <a:latin typeface="Tw Cen MT" panose="020B0602020104020603" pitchFamily="34" charset="0"/>
                <a:cs typeface="Times New Roman" panose="02020603050405020304" pitchFamily="18" charset="0"/>
              </a:rPr>
              <a:t>Job Search Instability &amp; Underemployment</a:t>
            </a:r>
            <a:endParaRPr lang="en-US" sz="36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734382B-BD63-CF0C-4E3D-523BB12D193A}"/>
              </a:ext>
            </a:extLst>
          </p:cNvPr>
          <p:cNvSpPr txBox="1"/>
          <p:nvPr/>
        </p:nvSpPr>
        <p:spPr>
          <a:xfrm>
            <a:off x="6416405" y="4095096"/>
            <a:ext cx="5715332" cy="355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000" dirty="0">
                <a:latin typeface="Tw Cen MT" panose="020B0602020104020603" pitchFamily="34" charset="0"/>
              </a:rPr>
              <a:t>Lack of responsiveness from employers on job applications.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750" dirty="0">
              <a:latin typeface="Tw Cen MT" panose="020B0602020104020603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000" dirty="0">
                <a:latin typeface="Tw Cen MT" panose="020B0602020104020603" pitchFamily="34" charset="0"/>
              </a:rPr>
              <a:t>Gig-work used to supplement income.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750" dirty="0">
              <a:latin typeface="Tw Cen MT" panose="020B0602020104020603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000" dirty="0">
                <a:latin typeface="Tw Cen MT" panose="020B0602020104020603" pitchFamily="34" charset="0"/>
              </a:rPr>
              <a:t>Sense of underemployment in current roles, concentration of entry level opportunities.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1C9231A-3A60-B115-3D8E-FF8180BA7F17}"/>
              </a:ext>
            </a:extLst>
          </p:cNvPr>
          <p:cNvSpPr txBox="1"/>
          <p:nvPr/>
        </p:nvSpPr>
        <p:spPr>
          <a:xfrm>
            <a:off x="12890003" y="2675670"/>
            <a:ext cx="462825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Tw Cen MT" panose="020B06020201040206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Mixed Confidence, Frustration in Job Market</a:t>
            </a:r>
            <a:endParaRPr lang="en-US" sz="36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F24885-FCAD-C78C-5E3F-3D8C2342A6EA}"/>
              </a:ext>
            </a:extLst>
          </p:cNvPr>
          <p:cNvSpPr txBox="1"/>
          <p:nvPr/>
        </p:nvSpPr>
        <p:spPr>
          <a:xfrm>
            <a:off x="12346463" y="4520293"/>
            <a:ext cx="5715332" cy="3093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000" dirty="0">
                <a:latin typeface="Tw Cen MT" panose="020B0602020104020603" pitchFamily="34" charset="0"/>
              </a:rPr>
              <a:t>Sense of thankfulness when respondents were employed, even if underemployed.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1500" dirty="0">
              <a:latin typeface="Tw Cen MT" panose="020B0602020104020603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000" dirty="0">
                <a:latin typeface="Tw Cen MT" panose="020B0602020104020603" pitchFamily="34" charset="0"/>
              </a:rPr>
              <a:t>Frustration finding suitable work with pay, location, flexibility.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99E6D9-EA5A-9424-B577-0467B482459F}"/>
              </a:ext>
            </a:extLst>
          </p:cNvPr>
          <p:cNvSpPr txBox="1"/>
          <p:nvPr/>
        </p:nvSpPr>
        <p:spPr>
          <a:xfrm>
            <a:off x="866972" y="7598301"/>
            <a:ext cx="5050917" cy="1764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200"/>
              </a:spcAft>
            </a:pPr>
            <a:r>
              <a:rPr lang="en-US" sz="2400" i="1" kern="100">
                <a:latin typeface="Tw Cen MT" panose="020B06020201040206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"I'm the person that's using Klarna, I'm using </a:t>
            </a:r>
            <a:r>
              <a:rPr lang="en-US" sz="2400" i="1" kern="100" err="1">
                <a:latin typeface="Tw Cen MT" panose="020B06020201040206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Afterpay</a:t>
            </a:r>
            <a:r>
              <a:rPr lang="en-US" sz="2400" i="1" kern="100">
                <a:latin typeface="Tw Cen MT" panose="020B06020201040206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Anything that will allow me to try to financially keep some cash flow in my account."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916B02-6C5C-281D-5D56-CC71A34E8D9A}"/>
              </a:ext>
            </a:extLst>
          </p:cNvPr>
          <p:cNvSpPr txBox="1"/>
          <p:nvPr/>
        </p:nvSpPr>
        <p:spPr>
          <a:xfrm>
            <a:off x="6577187" y="7776609"/>
            <a:ext cx="532412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i="1" dirty="0">
                <a:latin typeface="Tw Cen MT" panose="020B06020201040206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"I'm finding my title doesn't reflect the work I do, but I can't get a title change… So my title seems very entry level, but I'm not doing entry level work."</a:t>
            </a:r>
            <a:endParaRPr lang="en-US" sz="2400" i="1" dirty="0">
              <a:latin typeface="Tw Cen MT" panose="020B0602020104020603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04040BB-12D9-1659-5BC6-56FF2D1057E7}"/>
              </a:ext>
            </a:extLst>
          </p:cNvPr>
          <p:cNvSpPr txBox="1"/>
          <p:nvPr/>
        </p:nvSpPr>
        <p:spPr>
          <a:xfrm>
            <a:off x="12320693" y="7858906"/>
            <a:ext cx="5780171" cy="1458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2100" i="1" kern="100" dirty="0">
                <a:latin typeface="Tw Cen MT" panose="020B06020201040206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“I mean, there's a lot of investment coming. Or that's what we're being told. And so it should pan out for the long term. But being unemployed for almost a year I'm getting a little frustrated with it."</a:t>
            </a:r>
          </a:p>
        </p:txBody>
      </p:sp>
    </p:spTree>
    <p:extLst>
      <p:ext uri="{BB962C8B-B14F-4D97-AF65-F5344CB8AC3E}">
        <p14:creationId xmlns:p14="http://schemas.microsoft.com/office/powerpoint/2010/main" val="7446200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0D116-FC92-EE3C-C668-A9794F576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56ABA86-3888-1D02-2A39-77AB5AB93893}"/>
              </a:ext>
            </a:extLst>
          </p:cNvPr>
          <p:cNvSpPr/>
          <p:nvPr/>
        </p:nvSpPr>
        <p:spPr>
          <a:xfrm>
            <a:off x="0" y="9832490"/>
            <a:ext cx="18288000" cy="508433"/>
          </a:xfrm>
          <a:prstGeom prst="rect">
            <a:avLst/>
          </a:prstGeom>
          <a:solidFill>
            <a:srgbClr val="0247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CE429A8-C382-C918-82D8-8D70B3F671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509" y="9916310"/>
            <a:ext cx="4978146" cy="336627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FB0AB3EE-D261-97A2-F73E-6FD83C7A0332}"/>
              </a:ext>
            </a:extLst>
          </p:cNvPr>
          <p:cNvSpPr txBox="1">
            <a:spLocks/>
          </p:cNvSpPr>
          <p:nvPr/>
        </p:nvSpPr>
        <p:spPr>
          <a:xfrm>
            <a:off x="535736" y="208486"/>
            <a:ext cx="16594979" cy="1950986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>
                <a:solidFill>
                  <a:schemeClr val="bg1"/>
                </a:solidFill>
                <a:latin typeface="Tw Cen MT" panose="020B0602020104020603" pitchFamily="34" charset="0"/>
              </a:rPr>
              <a:t>Findings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FA0B8DA-0E86-B309-C13B-63B1010EB5A4}"/>
              </a:ext>
            </a:extLst>
          </p:cNvPr>
          <p:cNvSpPr/>
          <p:nvPr/>
        </p:nvSpPr>
        <p:spPr>
          <a:xfrm>
            <a:off x="0" y="6913"/>
            <a:ext cx="18288000" cy="2377748"/>
          </a:xfrm>
          <a:prstGeom prst="rect">
            <a:avLst/>
          </a:prstGeom>
          <a:gradFill flip="none" rotWithShape="1">
            <a:gsLst>
              <a:gs pos="0">
                <a:srgbClr val="091217"/>
              </a:gs>
              <a:gs pos="50000">
                <a:srgbClr val="03395B"/>
              </a:gs>
              <a:gs pos="100000">
                <a:srgbClr val="091217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en-US" sz="36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3" name="Title 2">
            <a:extLst>
              <a:ext uri="{FF2B5EF4-FFF2-40B4-BE49-F238E27FC236}">
                <a16:creationId xmlns:a16="http://schemas.microsoft.com/office/drawing/2014/main" id="{A79D3CA3-F826-A2EE-1CCA-B87F8260687A}"/>
              </a:ext>
            </a:extLst>
          </p:cNvPr>
          <p:cNvSpPr txBox="1">
            <a:spLocks/>
          </p:cNvSpPr>
          <p:nvPr/>
        </p:nvSpPr>
        <p:spPr>
          <a:xfrm>
            <a:off x="535736" y="220295"/>
            <a:ext cx="16594979" cy="1950986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>
                <a:solidFill>
                  <a:schemeClr val="bg1"/>
                </a:solidFill>
                <a:latin typeface="Tw Cen MT" panose="020B0602020104020603" pitchFamily="34" charset="0"/>
              </a:rPr>
              <a:t>Childcare Affordability: Orange County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0A53FFD-DB3F-E8E8-CD6D-BAA6D6F3B2C5}"/>
              </a:ext>
            </a:extLst>
          </p:cNvPr>
          <p:cNvGrpSpPr/>
          <p:nvPr/>
        </p:nvGrpSpPr>
        <p:grpSpPr>
          <a:xfrm>
            <a:off x="358397" y="2580264"/>
            <a:ext cx="17571207" cy="7164240"/>
            <a:chOff x="238931" y="1720176"/>
            <a:chExt cx="11714138" cy="4659238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4A75AFB-7FF3-817E-C1B9-0F62B3AB3511}"/>
                </a:ext>
              </a:extLst>
            </p:cNvPr>
            <p:cNvSpPr/>
            <p:nvPr/>
          </p:nvSpPr>
          <p:spPr>
            <a:xfrm>
              <a:off x="4926133" y="3254342"/>
              <a:ext cx="90228" cy="146534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55BFB9D-B0D9-4BE2-0FBA-D36C32C66A8E}"/>
                </a:ext>
              </a:extLst>
            </p:cNvPr>
            <p:cNvSpPr/>
            <p:nvPr/>
          </p:nvSpPr>
          <p:spPr>
            <a:xfrm>
              <a:off x="3317271" y="4605051"/>
              <a:ext cx="90228" cy="65043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F1011F7-3ED3-AC1A-8739-549AE1441B28}"/>
                </a:ext>
              </a:extLst>
            </p:cNvPr>
            <p:cNvSpPr/>
            <p:nvPr/>
          </p:nvSpPr>
          <p:spPr>
            <a:xfrm>
              <a:off x="1708410" y="4257674"/>
              <a:ext cx="90228" cy="8624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CA5E756-3673-6B7B-A9BA-8D4A3A7B2578}"/>
                </a:ext>
              </a:extLst>
            </p:cNvPr>
            <p:cNvSpPr/>
            <p:nvPr/>
          </p:nvSpPr>
          <p:spPr>
            <a:xfrm>
              <a:off x="238931" y="1739900"/>
              <a:ext cx="5708889" cy="4635500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graphicFrame>
          <p:nvGraphicFramePr>
            <p:cNvPr id="4" name="Chart 3">
              <a:extLst>
                <a:ext uri="{FF2B5EF4-FFF2-40B4-BE49-F238E27FC236}">
                  <a16:creationId xmlns:a16="http://schemas.microsoft.com/office/drawing/2014/main" id="{44A3F80E-12B8-914F-4350-191D981217FB}"/>
                </a:ext>
              </a:extLst>
            </p:cNvPr>
            <p:cNvGraphicFramePr/>
            <p:nvPr/>
          </p:nvGraphicFramePr>
          <p:xfrm>
            <a:off x="431800" y="2606312"/>
            <a:ext cx="5350307" cy="37690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22CFC33-48C7-F15C-E0AE-91BF4C3AEC2E}"/>
                </a:ext>
              </a:extLst>
            </p:cNvPr>
            <p:cNvSpPr/>
            <p:nvPr/>
          </p:nvSpPr>
          <p:spPr>
            <a:xfrm>
              <a:off x="10911958" y="3291227"/>
              <a:ext cx="90228" cy="96644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836152D-84EF-BDB9-5D60-97AD40A32996}"/>
                </a:ext>
              </a:extLst>
            </p:cNvPr>
            <p:cNvSpPr/>
            <p:nvPr/>
          </p:nvSpPr>
          <p:spPr>
            <a:xfrm>
              <a:off x="9274817" y="4639518"/>
              <a:ext cx="90228" cy="41190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4895B84-1810-96D0-9D53-24508EBC1623}"/>
                </a:ext>
              </a:extLst>
            </p:cNvPr>
            <p:cNvSpPr/>
            <p:nvPr/>
          </p:nvSpPr>
          <p:spPr>
            <a:xfrm>
              <a:off x="7640263" y="4275772"/>
              <a:ext cx="90228" cy="55975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3647527-7FC5-9612-A559-AC4208F0D7C4}"/>
                </a:ext>
              </a:extLst>
            </p:cNvPr>
            <p:cNvSpPr/>
            <p:nvPr/>
          </p:nvSpPr>
          <p:spPr>
            <a:xfrm>
              <a:off x="6244180" y="1739900"/>
              <a:ext cx="5708889" cy="4635500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F077FEE-4D8B-6058-7A01-31335F955080}"/>
                </a:ext>
              </a:extLst>
            </p:cNvPr>
            <p:cNvSpPr txBox="1"/>
            <p:nvPr/>
          </p:nvSpPr>
          <p:spPr>
            <a:xfrm>
              <a:off x="272630" y="1720176"/>
              <a:ext cx="5641490" cy="960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000" b="1">
                  <a:latin typeface="Tw Cen MT" panose="020B0602020104020603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Selected One Earner Occupational Scenarios</a:t>
              </a:r>
            </a:p>
            <a:p>
              <a:pPr algn="ctr"/>
              <a:r>
                <a:rPr lang="en-US" sz="3000">
                  <a:latin typeface="Tw Cen MT" panose="020B0602020104020603" pitchFamily="34" charset="0"/>
                  <a:cs typeface="Times New Roman" panose="02020603050405020304" pitchFamily="18" charset="0"/>
                </a:rPr>
                <a:t>(Household Proportion of Income Dedicated to Child Care)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A954B50-EB99-3E10-0007-94A57CB0A819}"/>
                </a:ext>
              </a:extLst>
            </p:cNvPr>
            <p:cNvSpPr txBox="1"/>
            <p:nvPr/>
          </p:nvSpPr>
          <p:spPr>
            <a:xfrm>
              <a:off x="6277879" y="1724190"/>
              <a:ext cx="5641490" cy="960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000" b="1">
                  <a:latin typeface="Tw Cen MT" panose="020B0602020104020603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Selected Two Earner Occupational Scenarios</a:t>
              </a:r>
            </a:p>
            <a:p>
              <a:pPr algn="ctr"/>
              <a:r>
                <a:rPr lang="en-US" sz="3000">
                  <a:latin typeface="Tw Cen MT" panose="020B0602020104020603" pitchFamily="34" charset="0"/>
                  <a:cs typeface="Times New Roman" panose="02020603050405020304" pitchFamily="18" charset="0"/>
                </a:rPr>
                <a:t>(Household Proportion of Income Dedicated to Child Care)</a:t>
              </a:r>
            </a:p>
          </p:txBody>
        </p:sp>
        <p:graphicFrame>
          <p:nvGraphicFramePr>
            <p:cNvPr id="30" name="Chart 29">
              <a:extLst>
                <a:ext uri="{FF2B5EF4-FFF2-40B4-BE49-F238E27FC236}">
                  <a16:creationId xmlns:a16="http://schemas.microsoft.com/office/drawing/2014/main" id="{F8F3B96B-4A2C-C9F1-0834-F0971CAF24CC}"/>
                </a:ext>
              </a:extLst>
            </p:cNvPr>
            <p:cNvGraphicFramePr/>
            <p:nvPr/>
          </p:nvGraphicFramePr>
          <p:xfrm>
            <a:off x="6437049" y="2610326"/>
            <a:ext cx="5350307" cy="37690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8581260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C02236-D6AA-39C7-D28E-5793A74D8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163D889-95C8-25E2-42F8-5207808E821B}"/>
              </a:ext>
            </a:extLst>
          </p:cNvPr>
          <p:cNvSpPr/>
          <p:nvPr/>
        </p:nvSpPr>
        <p:spPr>
          <a:xfrm>
            <a:off x="0" y="9832490"/>
            <a:ext cx="18288000" cy="508433"/>
          </a:xfrm>
          <a:prstGeom prst="rect">
            <a:avLst/>
          </a:prstGeom>
          <a:solidFill>
            <a:srgbClr val="0247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C1DE101-B797-D1D4-76AC-1E9838B16D53}"/>
              </a:ext>
            </a:extLst>
          </p:cNvPr>
          <p:cNvSpPr/>
          <p:nvPr/>
        </p:nvSpPr>
        <p:spPr>
          <a:xfrm>
            <a:off x="0" y="-4897"/>
            <a:ext cx="18288000" cy="2377748"/>
          </a:xfrm>
          <a:prstGeom prst="rect">
            <a:avLst/>
          </a:prstGeom>
          <a:gradFill flip="none" rotWithShape="1">
            <a:gsLst>
              <a:gs pos="0">
                <a:srgbClr val="091217"/>
              </a:gs>
              <a:gs pos="50000">
                <a:srgbClr val="03395B"/>
              </a:gs>
              <a:gs pos="100000">
                <a:srgbClr val="091217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en-US" sz="36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86851A0-09BD-3ED1-5FDE-DBEC3780D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736" y="208486"/>
            <a:ext cx="16594979" cy="1950986"/>
          </a:xfrm>
        </p:spPr>
        <p:txBody>
          <a:bodyPr>
            <a:noAutofit/>
          </a:bodyPr>
          <a:lstStyle/>
          <a:p>
            <a:r>
              <a:rPr lang="en-US">
                <a:solidFill>
                  <a:schemeClr val="bg1"/>
                </a:solidFill>
                <a:latin typeface="Tw Cen MT" panose="020B0602020104020603" pitchFamily="34" charset="0"/>
              </a:rPr>
              <a:t>360 Questions?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3C01BF5-13DD-EE70-938B-6E21C2FBCE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509" y="9916310"/>
            <a:ext cx="4978146" cy="336627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57111C85-9150-EAC9-A462-86DA58DD6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818371"/>
            <a:ext cx="4114800" cy="547688"/>
          </a:xfrm>
        </p:spPr>
        <p:txBody>
          <a:bodyPr/>
          <a:lstStyle/>
          <a:p>
            <a:fld id="{D60D1EDE-7116-2443-9BDD-368CE5B37660}" type="slidenum">
              <a:rPr lang="en-US" smtClean="0">
                <a:solidFill>
                  <a:schemeClr val="bg1"/>
                </a:solidFill>
                <a:latin typeface="Tw Cen MT" panose="020B0602020104020603" pitchFamily="34" charset="0"/>
              </a:rPr>
              <a:t>32</a:t>
            </a:fld>
            <a:endParaRPr lang="en-US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B5578E7-3C4E-9F78-D3B4-0AE1939BA575}"/>
              </a:ext>
            </a:extLst>
          </p:cNvPr>
          <p:cNvSpPr txBox="1"/>
          <p:nvPr/>
        </p:nvSpPr>
        <p:spPr>
          <a:xfrm>
            <a:off x="751622" y="2950592"/>
            <a:ext cx="16784756" cy="6278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8">
              <a:spcBef>
                <a:spcPct val="20000"/>
              </a:spcBef>
            </a:pPr>
            <a:r>
              <a:rPr lang="en-US" sz="2400" b="1" dirty="0">
                <a:solidFill>
                  <a:srgbClr val="537DC9"/>
                </a:solidFill>
                <a:latin typeface="IBM Plex Sans" panose="020B0503050203000203" pitchFamily="34" charset="0"/>
                <a:ea typeface="Yu Gothic Light" panose="020B0300000000000000" pitchFamily="34" charset="-128"/>
                <a:cs typeface="Times New Roman" panose="02020603050405020304" pitchFamily="18" charset="0"/>
              </a:rPr>
              <a:t> </a:t>
            </a:r>
            <a:endParaRPr lang="en-US" sz="4200" dirty="0">
              <a:latin typeface="Tw Cen MT" panose="020B0602020104020603" pitchFamily="34" charset="0"/>
            </a:endParaRPr>
          </a:p>
          <a:p>
            <a:pPr lvl="0"/>
            <a:r>
              <a:rPr lang="en-US" sz="4200" dirty="0">
                <a:solidFill>
                  <a:srgbClr val="000000"/>
                </a:solidFill>
                <a:latin typeface="Tw Cen MT" panose="020B0602020104020603" pitchFamily="34" charset="0"/>
              </a:rPr>
              <a:t>Please feel free to reach out to the Atlanta Fed Team:</a:t>
            </a:r>
          </a:p>
          <a:p>
            <a:pPr lvl="0"/>
            <a:endParaRPr lang="en-US" sz="42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lvl="0"/>
            <a:r>
              <a:rPr lang="en-US" sz="4200" dirty="0">
                <a:solidFill>
                  <a:srgbClr val="000000"/>
                </a:solidFill>
                <a:latin typeface="Tw Cen MT" panose="020B0602020104020603" pitchFamily="34" charset="0"/>
              </a:rPr>
              <a:t>John Rees: john.rees@atl.frb.org</a:t>
            </a:r>
          </a:p>
          <a:p>
            <a:pPr lvl="0"/>
            <a:endParaRPr lang="en-US" sz="42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lvl="0"/>
            <a:r>
              <a:rPr lang="en-US" sz="4200" dirty="0">
                <a:solidFill>
                  <a:srgbClr val="000000"/>
                </a:solidFill>
                <a:latin typeface="Tw Cen MT" panose="020B0602020104020603" pitchFamily="34" charset="0"/>
              </a:rPr>
              <a:t>Sergio Galeano: sergio.galeano@atl.frb.org</a:t>
            </a:r>
          </a:p>
          <a:p>
            <a:pPr lvl="0"/>
            <a:endParaRPr lang="en-US" sz="42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lvl="0"/>
            <a:r>
              <a:rPr lang="en-US" sz="4200" dirty="0">
                <a:solidFill>
                  <a:srgbClr val="000000"/>
                </a:solidFill>
                <a:latin typeface="Tw Cen MT" panose="020B0602020104020603" pitchFamily="34" charset="0"/>
              </a:rPr>
              <a:t>Sarah Miller: sarah.miller@atl.frb.org</a:t>
            </a:r>
          </a:p>
          <a:p>
            <a:pPr lvl="0"/>
            <a:endParaRPr lang="en-US" sz="42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lvl="0"/>
            <a:r>
              <a:rPr lang="en-US" sz="4200" dirty="0">
                <a:solidFill>
                  <a:srgbClr val="000000"/>
                </a:solidFill>
                <a:latin typeface="Tw Cen MT" panose="020B0602020104020603" pitchFamily="34" charset="0"/>
              </a:rPr>
              <a:t>Michelle Dennard: michelle.dennard@atl.frb.org</a:t>
            </a:r>
            <a:endParaRPr lang="en-US" sz="3600" dirty="0">
              <a:solidFill>
                <a:srgbClr val="000000"/>
              </a:solidFill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5091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0C6E1-8031-F875-B012-91709CEF5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719020-C132-F9CA-574F-D749132A38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600" y="8127731"/>
            <a:ext cx="3414211" cy="1516977"/>
          </a:xfrm>
          <a:prstGeom prst="rect">
            <a:avLst/>
          </a:prstGeom>
        </p:spPr>
      </p:pic>
      <p:sp>
        <p:nvSpPr>
          <p:cNvPr id="2" name="TextBox 32">
            <a:extLst>
              <a:ext uri="{FF2B5EF4-FFF2-40B4-BE49-F238E27FC236}">
                <a16:creationId xmlns:a16="http://schemas.microsoft.com/office/drawing/2014/main" id="{5F27B813-B7E2-62C0-1560-C27FDF964D51}"/>
              </a:ext>
            </a:extLst>
          </p:cNvPr>
          <p:cNvSpPr txBox="1"/>
          <p:nvPr/>
        </p:nvSpPr>
        <p:spPr>
          <a:xfrm>
            <a:off x="6288206" y="1181100"/>
            <a:ext cx="5638800" cy="537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635"/>
              </a:lnSpc>
              <a:spcBef>
                <a:spcPct val="0"/>
              </a:spcBef>
            </a:pPr>
            <a:r>
              <a:rPr lang="en-US" sz="3311" b="1" dirty="0">
                <a:solidFill>
                  <a:srgbClr val="000000"/>
                </a:solidFill>
                <a:latin typeface="Proxima Nova Heavy"/>
                <a:ea typeface="Proxima Nova Heavy"/>
                <a:cs typeface="Proxima Nova Heavy"/>
                <a:sym typeface="Proxima Nova Heavy"/>
              </a:rPr>
              <a:t>Orlando 360: Next Steps</a:t>
            </a:r>
          </a:p>
        </p:txBody>
      </p:sp>
      <p:pic>
        <p:nvPicPr>
          <p:cNvPr id="1026" name="Picture 2" descr="Orlando News | Latest Economic and Community Updates">
            <a:extLst>
              <a:ext uri="{FF2B5EF4-FFF2-40B4-BE49-F238E27FC236}">
                <a16:creationId xmlns:a16="http://schemas.microsoft.com/office/drawing/2014/main" id="{4CB8848D-9962-6E46-3D2B-7FB0D7741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805" y="8420099"/>
            <a:ext cx="3160594" cy="102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33">
            <a:extLst>
              <a:ext uri="{FF2B5EF4-FFF2-40B4-BE49-F238E27FC236}">
                <a16:creationId xmlns:a16="http://schemas.microsoft.com/office/drawing/2014/main" id="{BE117C8E-D3CE-81E7-B6CB-AAD527A0439E}"/>
              </a:ext>
            </a:extLst>
          </p:cNvPr>
          <p:cNvSpPr txBox="1"/>
          <p:nvPr/>
        </p:nvSpPr>
        <p:spPr>
          <a:xfrm>
            <a:off x="5220111" y="3839505"/>
            <a:ext cx="7847776" cy="19543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 algn="l">
              <a:lnSpc>
                <a:spcPts val="3857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June 30: Invitations for Participation</a:t>
            </a:r>
          </a:p>
          <a:p>
            <a:pPr marL="285750" indent="-285750" algn="l">
              <a:lnSpc>
                <a:spcPts val="3857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July-August: Selection of Participants Finalized</a:t>
            </a:r>
          </a:p>
          <a:p>
            <a:pPr marL="285750" indent="-285750" algn="l">
              <a:lnSpc>
                <a:spcPts val="3857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August 18 and 19: Roundtables at OEP</a:t>
            </a:r>
          </a:p>
          <a:p>
            <a:pPr algn="l">
              <a:lnSpc>
                <a:spcPts val="3857"/>
              </a:lnSpc>
            </a:pPr>
            <a:endParaRPr lang="en-US" sz="2755" b="1" dirty="0">
              <a:solidFill>
                <a:srgbClr val="545454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96C4ECA-5EC0-C135-7F26-E823837182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975" y="8346056"/>
            <a:ext cx="4726049" cy="108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415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1D178-E55C-FDBF-BF56-6E28F0386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59839D-FD79-7E97-7B15-4F052A4078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600" y="8127731"/>
            <a:ext cx="3414211" cy="1516977"/>
          </a:xfrm>
          <a:prstGeom prst="rect">
            <a:avLst/>
          </a:prstGeom>
        </p:spPr>
      </p:pic>
      <p:sp>
        <p:nvSpPr>
          <p:cNvPr id="2" name="TextBox 32">
            <a:extLst>
              <a:ext uri="{FF2B5EF4-FFF2-40B4-BE49-F238E27FC236}">
                <a16:creationId xmlns:a16="http://schemas.microsoft.com/office/drawing/2014/main" id="{386DB270-E2AB-30B7-6C99-1417949FEAF1}"/>
              </a:ext>
            </a:extLst>
          </p:cNvPr>
          <p:cNvSpPr txBox="1"/>
          <p:nvPr/>
        </p:nvSpPr>
        <p:spPr>
          <a:xfrm>
            <a:off x="5333999" y="4479889"/>
            <a:ext cx="7620000" cy="6311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635"/>
              </a:lnSpc>
              <a:spcBef>
                <a:spcPct val="0"/>
              </a:spcBef>
            </a:pPr>
            <a:r>
              <a:rPr lang="en-US" sz="6600" b="1" dirty="0">
                <a:solidFill>
                  <a:srgbClr val="000000"/>
                </a:solidFill>
                <a:latin typeface="Proxima Nova Heavy"/>
                <a:ea typeface="Proxima Nova Heavy"/>
                <a:cs typeface="Proxima Nova Heavy"/>
                <a:sym typeface="Proxima Nova Heavy"/>
              </a:rPr>
              <a:t>Orlando 360: Q&amp;A</a:t>
            </a:r>
          </a:p>
        </p:txBody>
      </p:sp>
      <p:pic>
        <p:nvPicPr>
          <p:cNvPr id="1026" name="Picture 2" descr="Orlando News | Latest Economic and Community Updates">
            <a:extLst>
              <a:ext uri="{FF2B5EF4-FFF2-40B4-BE49-F238E27FC236}">
                <a16:creationId xmlns:a16="http://schemas.microsoft.com/office/drawing/2014/main" id="{5D35BCB0-27CF-2287-B4DF-058799443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805" y="8420099"/>
            <a:ext cx="3160594" cy="102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00B25AE-EB39-5C36-B9E3-B2BD7230D1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975" y="8346056"/>
            <a:ext cx="4726049" cy="108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6230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01F5A-6A04-1168-50A9-16E8C83B3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5118D8-5B56-9D08-E172-AAA716F034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860" y="6655307"/>
            <a:ext cx="3733801" cy="1658975"/>
          </a:xfrm>
          <a:prstGeom prst="rect">
            <a:avLst/>
          </a:prstGeom>
        </p:spPr>
      </p:pic>
      <p:sp>
        <p:nvSpPr>
          <p:cNvPr id="2" name="TextBox 32">
            <a:extLst>
              <a:ext uri="{FF2B5EF4-FFF2-40B4-BE49-F238E27FC236}">
                <a16:creationId xmlns:a16="http://schemas.microsoft.com/office/drawing/2014/main" id="{9869138A-C92D-D442-8BB1-5735C6432910}"/>
              </a:ext>
            </a:extLst>
          </p:cNvPr>
          <p:cNvSpPr txBox="1"/>
          <p:nvPr/>
        </p:nvSpPr>
        <p:spPr>
          <a:xfrm>
            <a:off x="7162800" y="1638300"/>
            <a:ext cx="4648201" cy="6311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635"/>
              </a:lnSpc>
              <a:spcBef>
                <a:spcPct val="0"/>
              </a:spcBef>
            </a:pPr>
            <a:r>
              <a:rPr lang="en-US" sz="6600" b="1" dirty="0">
                <a:solidFill>
                  <a:srgbClr val="000000"/>
                </a:solidFill>
                <a:latin typeface="Proxima Nova Heavy"/>
                <a:ea typeface="Proxima Nova Heavy"/>
                <a:cs typeface="Proxima Nova Heavy"/>
                <a:sym typeface="Proxima Nova Heavy"/>
              </a:rPr>
              <a:t>Thank You!</a:t>
            </a:r>
          </a:p>
        </p:txBody>
      </p:sp>
      <p:pic>
        <p:nvPicPr>
          <p:cNvPr id="1026" name="Picture 2" descr="Orlando News | Latest Economic and Community Updates">
            <a:extLst>
              <a:ext uri="{FF2B5EF4-FFF2-40B4-BE49-F238E27FC236}">
                <a16:creationId xmlns:a16="http://schemas.microsoft.com/office/drawing/2014/main" id="{15D0FAED-38B0-0D8F-9613-ABDE81A10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007" y="3706461"/>
            <a:ext cx="3160594" cy="102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35717D5-2114-54A4-5738-F546BEBF94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788" y="5157510"/>
            <a:ext cx="4726049" cy="1080328"/>
          </a:xfrm>
          <a:prstGeom prst="rect">
            <a:avLst/>
          </a:prstGeom>
        </p:spPr>
      </p:pic>
      <p:sp>
        <p:nvSpPr>
          <p:cNvPr id="5" name="TextBox 33">
            <a:extLst>
              <a:ext uri="{FF2B5EF4-FFF2-40B4-BE49-F238E27FC236}">
                <a16:creationId xmlns:a16="http://schemas.microsoft.com/office/drawing/2014/main" id="{CFE293B0-7501-C794-F53B-5BEAACFDC1AF}"/>
              </a:ext>
            </a:extLst>
          </p:cNvPr>
          <p:cNvSpPr txBox="1"/>
          <p:nvPr/>
        </p:nvSpPr>
        <p:spPr>
          <a:xfrm>
            <a:off x="9677400" y="3774055"/>
            <a:ext cx="5334000" cy="9540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857"/>
              </a:lnSpc>
            </a:pPr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Tammy.Humphrey@orlando.org</a:t>
            </a:r>
          </a:p>
          <a:p>
            <a:pPr algn="l">
              <a:lnSpc>
                <a:spcPts val="3857"/>
              </a:lnSpc>
            </a:pPr>
            <a:endParaRPr lang="en-US" sz="2755" b="1" dirty="0">
              <a:solidFill>
                <a:srgbClr val="545454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  <p:sp>
        <p:nvSpPr>
          <p:cNvPr id="7" name="TextBox 33">
            <a:extLst>
              <a:ext uri="{FF2B5EF4-FFF2-40B4-BE49-F238E27FC236}">
                <a16:creationId xmlns:a16="http://schemas.microsoft.com/office/drawing/2014/main" id="{D2E22F64-E13E-64F6-636C-7A405C710AA5}"/>
              </a:ext>
            </a:extLst>
          </p:cNvPr>
          <p:cNvSpPr txBox="1"/>
          <p:nvPr/>
        </p:nvSpPr>
        <p:spPr>
          <a:xfrm>
            <a:off x="9677400" y="5295900"/>
            <a:ext cx="5334000" cy="14541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857"/>
              </a:lnSpc>
            </a:pPr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John.Rees@atl.frb.org</a:t>
            </a:r>
          </a:p>
          <a:p>
            <a:pPr algn="l">
              <a:lnSpc>
                <a:spcPts val="3857"/>
              </a:lnSpc>
            </a:pPr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Sergio.Galeano@atl.frb.org</a:t>
            </a:r>
          </a:p>
          <a:p>
            <a:pPr algn="l">
              <a:lnSpc>
                <a:spcPts val="3857"/>
              </a:lnSpc>
            </a:pPr>
            <a:endParaRPr lang="en-US" sz="2755" b="1" dirty="0">
              <a:solidFill>
                <a:srgbClr val="545454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  <p:sp>
        <p:nvSpPr>
          <p:cNvPr id="8" name="TextBox 33">
            <a:extLst>
              <a:ext uri="{FF2B5EF4-FFF2-40B4-BE49-F238E27FC236}">
                <a16:creationId xmlns:a16="http://schemas.microsoft.com/office/drawing/2014/main" id="{C6DED0C2-BD02-B860-E73C-C8432C9DD9D0}"/>
              </a:ext>
            </a:extLst>
          </p:cNvPr>
          <p:cNvSpPr txBox="1"/>
          <p:nvPr/>
        </p:nvSpPr>
        <p:spPr>
          <a:xfrm>
            <a:off x="9660340" y="7041102"/>
            <a:ext cx="5334000" cy="14541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857"/>
              </a:lnSpc>
            </a:pPr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MDeFaria@careersourcecf.com</a:t>
            </a:r>
          </a:p>
          <a:p>
            <a:pPr algn="l">
              <a:lnSpc>
                <a:spcPts val="3857"/>
              </a:lnSpc>
            </a:pPr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JSantos@careersourcecf.com</a:t>
            </a:r>
          </a:p>
          <a:p>
            <a:pPr algn="l">
              <a:lnSpc>
                <a:spcPts val="3857"/>
              </a:lnSpc>
            </a:pPr>
            <a:endParaRPr lang="en-US" sz="2755" b="1" dirty="0">
              <a:solidFill>
                <a:srgbClr val="545454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</p:spTree>
    <p:extLst>
      <p:ext uri="{BB962C8B-B14F-4D97-AF65-F5344CB8AC3E}">
        <p14:creationId xmlns:p14="http://schemas.microsoft.com/office/powerpoint/2010/main" val="3995370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62</TotalTime>
  <Words>2411</Words>
  <Application>Microsoft Office PowerPoint</Application>
  <PresentationFormat>Custom</PresentationFormat>
  <Paragraphs>477</Paragraphs>
  <Slides>35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6" baseType="lpstr">
      <vt:lpstr>Canva Sans Bold</vt:lpstr>
      <vt:lpstr>Proxima Nova Heavy</vt:lpstr>
      <vt:lpstr>Proxima Nova</vt:lpstr>
      <vt:lpstr>Proxima Nova Bold</vt:lpstr>
      <vt:lpstr>Calibri</vt:lpstr>
      <vt:lpstr>Arial</vt:lpstr>
      <vt:lpstr>Tw Cen MT</vt:lpstr>
      <vt:lpstr>League Gothic</vt:lpstr>
      <vt:lpstr>Roboto</vt:lpstr>
      <vt:lpstr>IBM Plex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Orlando 360 Objective</vt:lpstr>
      <vt:lpstr>360 Value Proposition</vt:lpstr>
      <vt:lpstr>360 Process</vt:lpstr>
      <vt:lpstr>360 Orlando – Why Now and Why This Market?</vt:lpstr>
      <vt:lpstr>360 Outcomes</vt:lpstr>
      <vt:lpstr>360 Community Partners</vt:lpstr>
      <vt:lpstr>360 Worker Engagement Process</vt:lpstr>
      <vt:lpstr>360 Worker Engagement Questions</vt:lpstr>
      <vt:lpstr>Jacksonville360 Employer Themes</vt:lpstr>
      <vt:lpstr>Jacksonville360 Social Service Provider Themes</vt:lpstr>
      <vt:lpstr>Jacksonville360 Worker Themes</vt:lpstr>
      <vt:lpstr>PowerPoint Presentation</vt:lpstr>
      <vt:lpstr>360 Questions?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Board Meeting SOTR</dc:title>
  <cp:lastModifiedBy>Marcela DeFaria</cp:lastModifiedBy>
  <cp:revision>3</cp:revision>
  <dcterms:created xsi:type="dcterms:W3CDTF">2006-08-16T00:00:00Z</dcterms:created>
  <dcterms:modified xsi:type="dcterms:W3CDTF">2026-06-10T17:16:14Z</dcterms:modified>
  <dc:identifier>DAHLbRtN1tE</dc:identifier>
</cp:coreProperties>
</file>